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98809" r:id="rId1"/>
    <p:sldMasterId id="2147498840" r:id="rId2"/>
  </p:sldMasterIdLst>
  <p:notesMasterIdLst>
    <p:notesMasterId r:id="rId100"/>
  </p:notesMasterIdLst>
  <p:handoutMasterIdLst>
    <p:handoutMasterId r:id="rId101"/>
  </p:handoutMasterIdLst>
  <p:sldIdLst>
    <p:sldId id="1011" r:id="rId3"/>
    <p:sldId id="1065" r:id="rId4"/>
    <p:sldId id="1066" r:id="rId5"/>
    <p:sldId id="1067" r:id="rId6"/>
    <p:sldId id="1068" r:id="rId7"/>
    <p:sldId id="1069" r:id="rId8"/>
    <p:sldId id="1070" r:id="rId9"/>
    <p:sldId id="1071" r:id="rId10"/>
    <p:sldId id="1072" r:id="rId11"/>
    <p:sldId id="1073" r:id="rId12"/>
    <p:sldId id="1074" r:id="rId13"/>
    <p:sldId id="1075" r:id="rId14"/>
    <p:sldId id="1076" r:id="rId15"/>
    <p:sldId id="1077" r:id="rId16"/>
    <p:sldId id="1078" r:id="rId17"/>
    <p:sldId id="1079" r:id="rId18"/>
    <p:sldId id="1080" r:id="rId19"/>
    <p:sldId id="1081" r:id="rId20"/>
    <p:sldId id="1082" r:id="rId21"/>
    <p:sldId id="1083" r:id="rId22"/>
    <p:sldId id="1084" r:id="rId23"/>
    <p:sldId id="1085" r:id="rId24"/>
    <p:sldId id="1086" r:id="rId25"/>
    <p:sldId id="1087" r:id="rId26"/>
    <p:sldId id="1158" r:id="rId27"/>
    <p:sldId id="1088" r:id="rId28"/>
    <p:sldId id="1089" r:id="rId29"/>
    <p:sldId id="1090" r:id="rId30"/>
    <p:sldId id="1091" r:id="rId31"/>
    <p:sldId id="1092" r:id="rId32"/>
    <p:sldId id="1093" r:id="rId33"/>
    <p:sldId id="1094" r:id="rId34"/>
    <p:sldId id="1095" r:id="rId35"/>
    <p:sldId id="1096" r:id="rId36"/>
    <p:sldId id="1097" r:id="rId37"/>
    <p:sldId id="1098" r:id="rId38"/>
    <p:sldId id="1099" r:id="rId39"/>
    <p:sldId id="1100" r:id="rId40"/>
    <p:sldId id="1101" r:id="rId41"/>
    <p:sldId id="1102" r:id="rId42"/>
    <p:sldId id="1103" r:id="rId43"/>
    <p:sldId id="1104" r:id="rId44"/>
    <p:sldId id="1106" r:id="rId45"/>
    <p:sldId id="1105" r:id="rId46"/>
    <p:sldId id="1107" r:id="rId47"/>
    <p:sldId id="1108" r:id="rId48"/>
    <p:sldId id="1159" r:id="rId49"/>
    <p:sldId id="1109" r:id="rId50"/>
    <p:sldId id="1110" r:id="rId51"/>
    <p:sldId id="1111" r:id="rId52"/>
    <p:sldId id="1112" r:id="rId53"/>
    <p:sldId id="1113" r:id="rId54"/>
    <p:sldId id="1114" r:id="rId55"/>
    <p:sldId id="1115" r:id="rId56"/>
    <p:sldId id="1116" r:id="rId57"/>
    <p:sldId id="1117" r:id="rId58"/>
    <p:sldId id="1118" r:id="rId59"/>
    <p:sldId id="1119" r:id="rId60"/>
    <p:sldId id="1120" r:id="rId61"/>
    <p:sldId id="1121" r:id="rId62"/>
    <p:sldId id="1122" r:id="rId63"/>
    <p:sldId id="1123" r:id="rId64"/>
    <p:sldId id="1124" r:id="rId65"/>
    <p:sldId id="1125" r:id="rId66"/>
    <p:sldId id="1126" r:id="rId67"/>
    <p:sldId id="1127" r:id="rId68"/>
    <p:sldId id="1128" r:id="rId69"/>
    <p:sldId id="1129" r:id="rId70"/>
    <p:sldId id="1130" r:id="rId71"/>
    <p:sldId id="1131" r:id="rId72"/>
    <p:sldId id="1132" r:id="rId73"/>
    <p:sldId id="1160" r:id="rId74"/>
    <p:sldId id="1133" r:id="rId75"/>
    <p:sldId id="1134" r:id="rId76"/>
    <p:sldId id="1135" r:id="rId77"/>
    <p:sldId id="1136" r:id="rId78"/>
    <p:sldId id="1137" r:id="rId79"/>
    <p:sldId id="1138" r:id="rId80"/>
    <p:sldId id="1139" r:id="rId81"/>
    <p:sldId id="1140" r:id="rId82"/>
    <p:sldId id="1141" r:id="rId83"/>
    <p:sldId id="1142" r:id="rId84"/>
    <p:sldId id="1143" r:id="rId85"/>
    <p:sldId id="1144" r:id="rId86"/>
    <p:sldId id="1145" r:id="rId87"/>
    <p:sldId id="1146" r:id="rId88"/>
    <p:sldId id="1147" r:id="rId89"/>
    <p:sldId id="1148" r:id="rId90"/>
    <p:sldId id="1149" r:id="rId91"/>
    <p:sldId id="1150" r:id="rId92"/>
    <p:sldId id="1151" r:id="rId93"/>
    <p:sldId id="1152" r:id="rId94"/>
    <p:sldId id="1156" r:id="rId95"/>
    <p:sldId id="1153" r:id="rId96"/>
    <p:sldId id="1154" r:id="rId97"/>
    <p:sldId id="1155" r:id="rId98"/>
    <p:sldId id="1157" r:id="rId99"/>
  </p:sldIdLst>
  <p:sldSz cx="9906000" cy="6858000" type="A4"/>
  <p:notesSz cx="6797675" cy="9926638"/>
  <p:custDataLst>
    <p:tags r:id="rId102"/>
  </p:custData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5429" indent="1585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2445" indent="1585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69461" indent="1585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6475" indent="1585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5077" algn="l" defTabSz="914031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2093" algn="l" defTabSz="914031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199110" algn="l" defTabSz="914031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6123" algn="l" defTabSz="914031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6139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pos="81" userDrawn="1">
          <p15:clr>
            <a:srgbClr val="A4A3A4"/>
          </p15:clr>
        </p15:guide>
        <p15:guide id="5" orient="horz" pos="391">
          <p15:clr>
            <a:srgbClr val="A4A3A4"/>
          </p15:clr>
        </p15:guide>
        <p15:guide id="6" pos="13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FED"/>
    <a:srgbClr val="FDE1CF"/>
    <a:srgbClr val="CCFFCC"/>
    <a:srgbClr val="FFFFCC"/>
    <a:srgbClr val="FFCC99"/>
    <a:srgbClr val="A0C6FE"/>
    <a:srgbClr val="FFCCFF"/>
    <a:srgbClr val="66FF99"/>
    <a:srgbClr val="DDDDDD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9383" autoAdjust="0"/>
  </p:normalViewPr>
  <p:slideViewPr>
    <p:cSldViewPr showGuides="1">
      <p:cViewPr varScale="1">
        <p:scale>
          <a:sx n="111" d="100"/>
          <a:sy n="111" d="100"/>
        </p:scale>
        <p:origin x="1722" y="114"/>
      </p:cViewPr>
      <p:guideLst>
        <p:guide orient="horz" pos="595"/>
        <p:guide pos="6139"/>
        <p:guide orient="horz" pos="4201"/>
        <p:guide pos="81"/>
        <p:guide orient="horz" pos="391"/>
        <p:guide pos="13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gs" Target="tags/tag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8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101" y="8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427402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101" y="9427402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6864DF0-5BC2-4828-99B4-B53325A3703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10364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8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101" y="8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68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686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608" y="4714507"/>
            <a:ext cx="5438465" cy="446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427402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101" y="9427402"/>
            <a:ext cx="2944958" cy="4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4" tIns="45650" rIns="91304" bIns="4565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9E84BD2-7690-446B-B6FA-8E2A9A3FE72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2129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5429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244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69461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647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4794" algn="l" defTabSz="9139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53" algn="l" defTabSz="9139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710" algn="l" defTabSz="9139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70" algn="l" defTabSz="9139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 txBox="1">
            <a:spLocks noGrp="1" noChangeArrowheads="1"/>
          </p:cNvSpPr>
          <p:nvPr/>
        </p:nvSpPr>
        <p:spPr bwMode="auto">
          <a:xfrm>
            <a:off x="3845712" y="9415356"/>
            <a:ext cx="2940837" cy="4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27" tIns="45616" rIns="91227" bIns="45616" anchor="b"/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F566569D-EE80-464F-B3CF-B9B97DCC4399}" type="slidenum">
              <a:rPr lang="en-US" altLang="ko-KR" sz="120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</a:pPr>
              <a:t>0</a:t>
            </a:fld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1363"/>
            <a:ext cx="5372100" cy="3719512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25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57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20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81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36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67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74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20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06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47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062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14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65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49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267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79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35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78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274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7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7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91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6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81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36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2098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45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02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7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4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49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75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821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145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43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07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51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98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69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708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145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232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18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52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310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6829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695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88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39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41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324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65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8119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3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75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076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91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0710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2321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571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342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24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5607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793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0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2517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560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70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310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7000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691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521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882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922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40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760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04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494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79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1966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80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58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019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5247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06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899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1670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68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4454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40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248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89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22482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90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092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91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757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92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5847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93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366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94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899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95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145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161AC-84F7-44AB-B5DD-739F2399BA26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96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8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HS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45384" y="116633"/>
            <a:ext cx="1393718" cy="245611"/>
          </a:xfrm>
          <a:prstGeom prst="rect">
            <a:avLst/>
          </a:prstGeom>
          <a:noFill/>
        </p:spPr>
        <p:txBody>
          <a:bodyPr wrap="none" lIns="90838" tIns="45418" rIns="90838" bIns="45418">
            <a:spAutoFit/>
          </a:bodyPr>
          <a:lstStyle/>
          <a:p>
            <a:pPr defTabSz="90831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Strictly Confidential</a:t>
            </a:r>
            <a:endParaRPr kumimoji="0" lang="ko-KR" altLang="en-US" sz="10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0552" y="3789040"/>
            <a:ext cx="6762612" cy="553616"/>
          </a:xfrm>
          <a:prstGeom prst="rect">
            <a:avLst/>
          </a:prstGeom>
        </p:spPr>
        <p:txBody>
          <a:bodyPr lIns="90838" tIns="45418" rIns="90838" bIns="45418" anchor="b"/>
          <a:lstStyle>
            <a:lvl1pPr marL="0" indent="0" algn="l" latinLnBrk="0">
              <a:buNone/>
              <a:defRPr sz="1800"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6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09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5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3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26692" y="2564906"/>
            <a:ext cx="6690604" cy="1080121"/>
          </a:xfrm>
        </p:spPr>
        <p:txBody>
          <a:bodyPr anchor="b">
            <a:noAutofit/>
          </a:bodyPr>
          <a:lstStyle>
            <a:lvl1pPr algn="l">
              <a:defRPr sz="3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344488" y="2698404"/>
            <a:ext cx="360040" cy="166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0716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white"/>
              </a:solidFill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65104"/>
            <a:ext cx="72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http://hope.hyosung.com/CoviNet/BackStorage/BOARD/IMAGEATTACH/twe230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384" y="6231620"/>
            <a:ext cx="1063343" cy="2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7336" y="6188422"/>
            <a:ext cx="360040" cy="3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3" y="159790"/>
            <a:ext cx="9505950" cy="316882"/>
          </a:xfrm>
        </p:spPr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 hasCustomPrompt="1"/>
          </p:nvPr>
        </p:nvSpPr>
        <p:spPr>
          <a:xfrm>
            <a:off x="215210" y="620688"/>
            <a:ext cx="9506484" cy="316849"/>
          </a:xfrm>
          <a:prstGeom prst="rect">
            <a:avLst/>
          </a:prstGeom>
        </p:spPr>
        <p:txBody>
          <a:bodyPr wrap="square" lIns="90838" tIns="45418" rIns="90838" bIns="45418">
            <a:spAutoFit/>
          </a:bodyPr>
          <a:lstStyle>
            <a:lvl1pPr marL="0" indent="0" latinLnBrk="0">
              <a:buNone/>
              <a:defRPr sz="1463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147356" indent="-78163" latinLnBrk="0">
              <a:buFont typeface="Arial" pitchFamily="34" charset="0"/>
              <a:buNone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6552" indent="-69193" latinLnBrk="0">
              <a:defRPr sz="894" baseline="0">
                <a:solidFill>
                  <a:schemeClr val="tx1"/>
                </a:solidFill>
              </a:defRPr>
            </a:lvl3pPr>
            <a:lvl4pPr marL="287023" indent="-70475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en-US" altLang="ko-KR" dirty="0" smtClean="0"/>
              <a:t>Key Message (Less than 2 lines)…</a:t>
            </a:r>
          </a:p>
        </p:txBody>
      </p:sp>
    </p:spTree>
    <p:extLst>
      <p:ext uri="{BB962C8B-B14F-4D97-AF65-F5344CB8AC3E}">
        <p14:creationId xmlns:p14="http://schemas.microsoft.com/office/powerpoint/2010/main" val="233536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758" y="296316"/>
            <a:ext cx="9362545" cy="316882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299" y="6356387"/>
            <a:ext cx="2311400" cy="365125"/>
          </a:xfrm>
          <a:prstGeom prst="rect">
            <a:avLst/>
          </a:prstGeom>
        </p:spPr>
        <p:txBody>
          <a:bodyPr lIns="91284" tIns="45642" rIns="91284" bIns="45642"/>
          <a:lstStyle/>
          <a:p>
            <a:pPr defTabSz="741683" fontAlgn="auto">
              <a:spcBef>
                <a:spcPts val="0"/>
              </a:spcBef>
              <a:spcAft>
                <a:spcPts val="0"/>
              </a:spcAft>
            </a:pPr>
            <a:fld id="{12022588-7B35-4A6A-8564-CB186556F0D5}" type="datetimeFigureOut">
              <a:rPr kumimoji="0" lang="ko-KR" altLang="en-US" sz="1800" smtClean="0">
                <a:solidFill>
                  <a:prstClr val="black"/>
                </a:solidFill>
                <a:latin typeface="맑은 고딕"/>
                <a:ea typeface="맑은 고딕"/>
              </a:rPr>
              <a:pPr defTabSz="741683" fontAlgn="auto">
                <a:spcBef>
                  <a:spcPts val="0"/>
                </a:spcBef>
                <a:spcAft>
                  <a:spcPts val="0"/>
                </a:spcAft>
              </a:pPr>
              <a:t>2020-04-03</a:t>
            </a:fld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1" y="6356387"/>
            <a:ext cx="3136900" cy="365125"/>
          </a:xfrm>
          <a:prstGeom prst="rect">
            <a:avLst/>
          </a:prstGeom>
        </p:spPr>
        <p:txBody>
          <a:bodyPr lIns="91284" tIns="45642" rIns="91284" bIns="45642"/>
          <a:lstStyle/>
          <a:p>
            <a:pPr defTabSz="741683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1" y="6356387"/>
            <a:ext cx="2311400" cy="365125"/>
          </a:xfrm>
          <a:prstGeom prst="rect">
            <a:avLst/>
          </a:prstGeom>
        </p:spPr>
        <p:txBody>
          <a:bodyPr lIns="91284" tIns="45642" rIns="91284" bIns="45642"/>
          <a:lstStyle/>
          <a:p>
            <a:pPr defTabSz="741683" fontAlgn="auto">
              <a:spcBef>
                <a:spcPts val="0"/>
              </a:spcBef>
              <a:spcAft>
                <a:spcPts val="0"/>
              </a:spcAft>
            </a:pPr>
            <a:fld id="{4830197E-EF76-41C6-BEFA-6EF134D6605D}" type="slidenum">
              <a:rPr kumimoji="0" lang="ko-KR" altLang="en-US" sz="1800" smtClean="0">
                <a:solidFill>
                  <a:prstClr val="black"/>
                </a:solidFill>
                <a:latin typeface="맑은 고딕"/>
                <a:ea typeface="맑은 고딕"/>
              </a:rPr>
              <a:pPr defTabSz="7416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43638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HS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27" y="75376"/>
            <a:ext cx="9505950" cy="316882"/>
          </a:xfrm>
        </p:spPr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 hasCustomPrompt="1"/>
          </p:nvPr>
        </p:nvSpPr>
        <p:spPr>
          <a:xfrm>
            <a:off x="215210" y="545429"/>
            <a:ext cx="9506484" cy="342337"/>
          </a:xfrm>
          <a:prstGeom prst="rect">
            <a:avLst/>
          </a:prstGeom>
        </p:spPr>
        <p:txBody>
          <a:bodyPr wrap="square" lIns="91378" tIns="45688" rIns="91378" bIns="45688">
            <a:spAutoFit/>
          </a:bodyPr>
          <a:lstStyle>
            <a:lvl1pPr marL="69604" indent="-69604" latinLnBrk="0">
              <a:buNone/>
              <a:defRPr sz="162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48231" indent="-78627" latinLnBrk="0">
              <a:buFont typeface="Arial" pitchFamily="34" charset="0"/>
              <a:buNone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7835" indent="-69604" latinLnBrk="0">
              <a:defRPr sz="894" baseline="0">
                <a:solidFill>
                  <a:schemeClr val="tx1"/>
                </a:solidFill>
              </a:defRPr>
            </a:lvl3pPr>
            <a:lvl4pPr marL="288728" indent="-70894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en-US" altLang="ko-KR" dirty="0" smtClean="0"/>
              <a:t>Key Message (Less than 2 lines)…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1" hasCustomPrompt="1"/>
          </p:nvPr>
        </p:nvSpPr>
        <p:spPr>
          <a:xfrm>
            <a:off x="215211" y="1483938"/>
            <a:ext cx="4454366" cy="884793"/>
          </a:xfrm>
          <a:prstGeom prst="rect">
            <a:avLst/>
          </a:prstGeom>
        </p:spPr>
        <p:txBody>
          <a:bodyPr wrap="square" lIns="91378" tIns="45688" rIns="91378" bIns="45688">
            <a:spAutoFit/>
          </a:bodyPr>
          <a:lstStyle>
            <a:lvl1pPr marL="69604" indent="-69604" latinLnBrk="0">
              <a:spcAft>
                <a:spcPts val="482"/>
              </a:spcAft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48231" indent="-78627" latinLnBrk="0">
              <a:spcAft>
                <a:spcPts val="482"/>
              </a:spcAft>
              <a:buFont typeface="Arial" pitchFamily="34" charset="0"/>
              <a:buChar char="-"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7835" indent="-69604" latinLnBrk="0">
              <a:defRPr sz="894" baseline="0">
                <a:solidFill>
                  <a:schemeClr val="tx1"/>
                </a:solidFill>
              </a:defRPr>
            </a:lvl3pPr>
            <a:lvl4pPr marL="288728" indent="-70894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</p:txBody>
      </p:sp>
      <p:sp>
        <p:nvSpPr>
          <p:cNvPr id="7" name="내용 개체 틀 2"/>
          <p:cNvSpPr>
            <a:spLocks noGrp="1"/>
          </p:cNvSpPr>
          <p:nvPr>
            <p:ph idx="12" hasCustomPrompt="1"/>
          </p:nvPr>
        </p:nvSpPr>
        <p:spPr>
          <a:xfrm>
            <a:off x="5252249" y="1483938"/>
            <a:ext cx="4454366" cy="884793"/>
          </a:xfrm>
          <a:prstGeom prst="rect">
            <a:avLst/>
          </a:prstGeom>
        </p:spPr>
        <p:txBody>
          <a:bodyPr wrap="square" lIns="91378" tIns="45688" rIns="91378" bIns="45688">
            <a:spAutoFit/>
          </a:bodyPr>
          <a:lstStyle>
            <a:lvl1pPr marL="69604" indent="-69604" latinLnBrk="0">
              <a:spcAft>
                <a:spcPts val="482"/>
              </a:spcAft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48231" indent="-78627" latinLnBrk="0">
              <a:spcAft>
                <a:spcPts val="482"/>
              </a:spcAft>
              <a:buFont typeface="Arial" pitchFamily="34" charset="0"/>
              <a:buChar char="-"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7835" indent="-69604" latinLnBrk="0">
              <a:defRPr sz="894" baseline="0">
                <a:solidFill>
                  <a:schemeClr val="tx1"/>
                </a:solidFill>
              </a:defRPr>
            </a:lvl3pPr>
            <a:lvl4pPr marL="288728" indent="-70894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5707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80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NHS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27" y="75398"/>
            <a:ext cx="9505950" cy="316882"/>
          </a:xfrm>
        </p:spPr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 hasCustomPrompt="1"/>
          </p:nvPr>
        </p:nvSpPr>
        <p:spPr>
          <a:xfrm>
            <a:off x="215210" y="545458"/>
            <a:ext cx="9506484" cy="341973"/>
          </a:xfrm>
          <a:prstGeom prst="rect">
            <a:avLst/>
          </a:prstGeom>
        </p:spPr>
        <p:txBody>
          <a:bodyPr wrap="square" lIns="91013" tIns="45508" rIns="91013" bIns="45508">
            <a:spAutoFit/>
          </a:bodyPr>
          <a:lstStyle>
            <a:lvl1pPr marL="69327" indent="-69327" latinLnBrk="0">
              <a:buNone/>
              <a:defRPr sz="162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47639" indent="-78311" latinLnBrk="0">
              <a:buFont typeface="Arial" pitchFamily="34" charset="0"/>
              <a:buNone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6965" indent="-69327" latinLnBrk="0">
              <a:defRPr sz="894" baseline="0">
                <a:solidFill>
                  <a:schemeClr val="tx1"/>
                </a:solidFill>
              </a:defRPr>
            </a:lvl3pPr>
            <a:lvl4pPr marL="287574" indent="-70610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en-US" altLang="ko-KR" dirty="0" smtClean="0"/>
              <a:t>Key Message (Less than 2 lines)…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1" hasCustomPrompt="1"/>
          </p:nvPr>
        </p:nvSpPr>
        <p:spPr>
          <a:xfrm>
            <a:off x="215211" y="1483962"/>
            <a:ext cx="4454365" cy="884429"/>
          </a:xfrm>
          <a:prstGeom prst="rect">
            <a:avLst/>
          </a:prstGeom>
        </p:spPr>
        <p:txBody>
          <a:bodyPr wrap="square" lIns="91013" tIns="45508" rIns="91013" bIns="45508">
            <a:spAutoFit/>
          </a:bodyPr>
          <a:lstStyle>
            <a:lvl1pPr marL="69327" indent="-69327" latinLnBrk="0">
              <a:spcAft>
                <a:spcPts val="482"/>
              </a:spcAft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47639" indent="-78311" latinLnBrk="0">
              <a:spcAft>
                <a:spcPts val="482"/>
              </a:spcAft>
              <a:buFont typeface="Arial" pitchFamily="34" charset="0"/>
              <a:buChar char="-"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6965" indent="-69327" latinLnBrk="0">
              <a:defRPr sz="894" baseline="0">
                <a:solidFill>
                  <a:schemeClr val="tx1"/>
                </a:solidFill>
              </a:defRPr>
            </a:lvl3pPr>
            <a:lvl4pPr marL="287574" indent="-70610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</p:txBody>
      </p:sp>
      <p:sp>
        <p:nvSpPr>
          <p:cNvPr id="7" name="내용 개체 틀 2"/>
          <p:cNvSpPr>
            <a:spLocks noGrp="1"/>
          </p:cNvSpPr>
          <p:nvPr>
            <p:ph idx="12" hasCustomPrompt="1"/>
          </p:nvPr>
        </p:nvSpPr>
        <p:spPr>
          <a:xfrm>
            <a:off x="5252271" y="1483962"/>
            <a:ext cx="4454365" cy="884429"/>
          </a:xfrm>
          <a:prstGeom prst="rect">
            <a:avLst/>
          </a:prstGeom>
        </p:spPr>
        <p:txBody>
          <a:bodyPr wrap="square" lIns="91013" tIns="45508" rIns="91013" bIns="45508">
            <a:spAutoFit/>
          </a:bodyPr>
          <a:lstStyle>
            <a:lvl1pPr marL="69327" indent="-69327" latinLnBrk="0">
              <a:spcAft>
                <a:spcPts val="482"/>
              </a:spcAft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47639" indent="-78311" latinLnBrk="0">
              <a:spcAft>
                <a:spcPts val="482"/>
              </a:spcAft>
              <a:buFont typeface="Arial" pitchFamily="34" charset="0"/>
              <a:buChar char="-"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6965" indent="-69327" latinLnBrk="0">
              <a:defRPr sz="894" baseline="0">
                <a:solidFill>
                  <a:schemeClr val="tx1"/>
                </a:solidFill>
              </a:defRPr>
            </a:lvl3pPr>
            <a:lvl4pPr marL="287574" indent="-70610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6961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HS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26" y="82218"/>
            <a:ext cx="9505950" cy="316882"/>
          </a:xfrm>
        </p:spPr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 hasCustomPrompt="1"/>
          </p:nvPr>
        </p:nvSpPr>
        <p:spPr>
          <a:xfrm>
            <a:off x="215210" y="545432"/>
            <a:ext cx="9506484" cy="399841"/>
          </a:xfrm>
          <a:prstGeom prst="rect">
            <a:avLst/>
          </a:prstGeom>
        </p:spPr>
        <p:txBody>
          <a:bodyPr wrap="square" lIns="91162" tIns="45581" rIns="91162" bIns="45581">
            <a:spAutoFit/>
          </a:bodyPr>
          <a:lstStyle>
            <a:lvl1pPr marL="85466" indent="-85466" latinLnBrk="0">
              <a:buNone/>
              <a:defRPr sz="20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82007" indent="-96540" latinLnBrk="0">
              <a:buFont typeface="Arial" pitchFamily="34" charset="0"/>
              <a:buNone/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67473" indent="-85466" latinLnBrk="0">
              <a:defRPr sz="1100" baseline="0">
                <a:solidFill>
                  <a:schemeClr val="tx1"/>
                </a:solidFill>
              </a:defRPr>
            </a:lvl3pPr>
            <a:lvl4pPr marL="354515" indent="-87047" latinLnBrk="0">
              <a:defRPr sz="1100" baseline="0">
                <a:solidFill>
                  <a:schemeClr val="tx1"/>
                </a:solidFill>
              </a:defRPr>
            </a:lvl4pPr>
            <a:lvl5pPr>
              <a:defRPr sz="1100"/>
            </a:lvl5pPr>
          </a:lstStyle>
          <a:p>
            <a:pPr lvl="0"/>
            <a:r>
              <a:rPr lang="en-US" altLang="ko-KR" dirty="0" smtClean="0"/>
              <a:t>Key Message (Less than 2 lines)…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1" hasCustomPrompt="1"/>
          </p:nvPr>
        </p:nvSpPr>
        <p:spPr>
          <a:xfrm>
            <a:off x="215210" y="1483957"/>
            <a:ext cx="4454365" cy="1061561"/>
          </a:xfrm>
          <a:prstGeom prst="rect">
            <a:avLst/>
          </a:prstGeom>
        </p:spPr>
        <p:txBody>
          <a:bodyPr wrap="square" lIns="91162" tIns="45581" rIns="91162" bIns="45581">
            <a:spAutoFit/>
          </a:bodyPr>
          <a:lstStyle>
            <a:lvl1pPr marL="85466" indent="-85466" latinLnBrk="0">
              <a:spcAft>
                <a:spcPts val="593"/>
              </a:spcAft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82007" indent="-96540" latinLnBrk="0">
              <a:spcAft>
                <a:spcPts val="593"/>
              </a:spcAft>
              <a:buFont typeface="Arial" pitchFamily="34" charset="0"/>
              <a:buChar char="-"/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67473" indent="-85466" latinLnBrk="0">
              <a:defRPr sz="1100" baseline="0">
                <a:solidFill>
                  <a:schemeClr val="tx1"/>
                </a:solidFill>
              </a:defRPr>
            </a:lvl3pPr>
            <a:lvl4pPr marL="354515" indent="-87047" latinLnBrk="0">
              <a:defRPr sz="1100" baseline="0">
                <a:solidFill>
                  <a:schemeClr val="tx1"/>
                </a:solidFill>
              </a:defRPr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</p:txBody>
      </p:sp>
      <p:sp>
        <p:nvSpPr>
          <p:cNvPr id="7" name="내용 개체 틀 2"/>
          <p:cNvSpPr>
            <a:spLocks noGrp="1"/>
          </p:cNvSpPr>
          <p:nvPr>
            <p:ph idx="12" hasCustomPrompt="1"/>
          </p:nvPr>
        </p:nvSpPr>
        <p:spPr>
          <a:xfrm>
            <a:off x="5252259" y="1483957"/>
            <a:ext cx="4454365" cy="1061561"/>
          </a:xfrm>
          <a:prstGeom prst="rect">
            <a:avLst/>
          </a:prstGeom>
        </p:spPr>
        <p:txBody>
          <a:bodyPr wrap="square" lIns="91162" tIns="45581" rIns="91162" bIns="45581">
            <a:spAutoFit/>
          </a:bodyPr>
          <a:lstStyle>
            <a:lvl1pPr marL="85466" indent="-85466" latinLnBrk="0">
              <a:spcAft>
                <a:spcPts val="593"/>
              </a:spcAft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182007" indent="-96540" latinLnBrk="0">
              <a:spcAft>
                <a:spcPts val="593"/>
              </a:spcAft>
              <a:buFont typeface="Arial" pitchFamily="34" charset="0"/>
              <a:buChar char="-"/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67473" indent="-85466" latinLnBrk="0">
              <a:defRPr sz="1100" baseline="0">
                <a:solidFill>
                  <a:schemeClr val="tx1"/>
                </a:solidFill>
              </a:defRPr>
            </a:lvl3pPr>
            <a:lvl4pPr marL="354515" indent="-87047" latinLnBrk="0">
              <a:defRPr sz="1100" baseline="0">
                <a:solidFill>
                  <a:schemeClr val="tx1"/>
                </a:solidFill>
              </a:defRPr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  <a:p>
            <a:pPr lvl="0"/>
            <a:r>
              <a:rPr lang="ko-KR" altLang="en-US" dirty="0" smtClean="0"/>
              <a:t>본문 </a:t>
            </a:r>
            <a:r>
              <a:rPr lang="en-US" altLang="ko-KR" dirty="0" smtClean="0"/>
              <a:t>Level 1</a:t>
            </a:r>
          </a:p>
          <a:p>
            <a:pPr lvl="1"/>
            <a:r>
              <a:rPr lang="ko-KR" altLang="en-US" dirty="0" smtClean="0"/>
              <a:t>본문 </a:t>
            </a:r>
            <a:r>
              <a:rPr lang="en-US" altLang="ko-KR" dirty="0" smtClean="0"/>
              <a:t>Level 2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44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HS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0" hasCustomPrompt="1"/>
          </p:nvPr>
        </p:nvSpPr>
        <p:spPr>
          <a:xfrm>
            <a:off x="4737667" y="2290291"/>
            <a:ext cx="4897170" cy="1138709"/>
          </a:xfrm>
          <a:prstGeom prst="rect">
            <a:avLst/>
          </a:prstGeom>
        </p:spPr>
        <p:txBody>
          <a:bodyPr wrap="square" lIns="90838" tIns="45418" rIns="90838" bIns="45418">
            <a:spAutoFit/>
          </a:bodyPr>
          <a:lstStyle>
            <a:lvl1pPr marL="261906" indent="-261906" latinLnBrk="0">
              <a:spcAft>
                <a:spcPts val="1186"/>
              </a:spcAft>
              <a:buClr>
                <a:schemeClr val="accent2">
                  <a:lumMod val="75000"/>
                </a:schemeClr>
              </a:buClr>
              <a:buFont typeface="Wingdings" pitchFamily="2" charset="2"/>
              <a:buChar char="q"/>
              <a:defRPr sz="16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181361" indent="-96200" latinLnBrk="0">
              <a:buFont typeface="Wingdings" pitchFamily="2" charset="2"/>
              <a:buChar char="q"/>
              <a:defRPr sz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66525" indent="-85161" latinLnBrk="0">
              <a:defRPr sz="1100" baseline="0">
                <a:solidFill>
                  <a:schemeClr val="tx1"/>
                </a:solidFill>
              </a:defRPr>
            </a:lvl3pPr>
            <a:lvl4pPr marL="353259" indent="-86739" latinLnBrk="0">
              <a:defRPr sz="1100" baseline="0">
                <a:solidFill>
                  <a:schemeClr val="tx1"/>
                </a:solidFill>
              </a:defRPr>
            </a:lvl4pPr>
            <a:lvl5pPr>
              <a:defRPr sz="1100"/>
            </a:lvl5pPr>
          </a:lstStyle>
          <a:p>
            <a:pPr lvl="0"/>
            <a:r>
              <a:rPr lang="en-US" altLang="ko-KR" dirty="0" smtClean="0"/>
              <a:t>Index 1</a:t>
            </a:r>
          </a:p>
          <a:p>
            <a:pPr lvl="0"/>
            <a:r>
              <a:rPr lang="en-US" altLang="ko-KR" dirty="0" smtClean="0"/>
              <a:t>Index 2</a:t>
            </a:r>
          </a:p>
          <a:p>
            <a:pPr lvl="0"/>
            <a:r>
              <a:rPr lang="en-US" altLang="ko-KR" dirty="0" smtClean="0"/>
              <a:t>Index 3</a:t>
            </a:r>
            <a:endParaRPr lang="ko-KR" alt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88975" y="826762"/>
            <a:ext cx="3058784" cy="460544"/>
          </a:xfrm>
          <a:prstGeom prst="rect">
            <a:avLst/>
          </a:prstGeom>
          <a:noFill/>
        </p:spPr>
        <p:txBody>
          <a:bodyPr wrap="square" lIns="89796" tIns="44899" rIns="89796" bIns="44899" rtlCol="0">
            <a:spAutoFit/>
          </a:bodyPr>
          <a:lstStyle/>
          <a:p>
            <a:pPr defTabSz="90831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610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HS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2" y="107918"/>
            <a:ext cx="9505950" cy="368754"/>
          </a:xfrm>
        </p:spPr>
        <p:txBody>
          <a:bodyPr/>
          <a:lstStyle>
            <a:lvl1pPr>
              <a:defRPr sz="1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54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8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07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HS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3" y="159790"/>
            <a:ext cx="9505950" cy="316882"/>
          </a:xfrm>
        </p:spPr>
        <p:txBody>
          <a:bodyPr/>
          <a:lstStyle>
            <a:lvl1pPr>
              <a:defRPr sz="1463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 hasCustomPrompt="1"/>
          </p:nvPr>
        </p:nvSpPr>
        <p:spPr>
          <a:xfrm>
            <a:off x="215210" y="620688"/>
            <a:ext cx="9506484" cy="316849"/>
          </a:xfrm>
          <a:prstGeom prst="rect">
            <a:avLst/>
          </a:prstGeom>
        </p:spPr>
        <p:txBody>
          <a:bodyPr wrap="square" lIns="90838" tIns="45418" rIns="90838" bIns="45418">
            <a:spAutoFit/>
          </a:bodyPr>
          <a:lstStyle>
            <a:lvl1pPr marL="0" indent="0" latinLnBrk="0">
              <a:buNone/>
              <a:defRPr sz="1463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147356" indent="-78163" latinLnBrk="0">
              <a:buFont typeface="Arial" pitchFamily="34" charset="0"/>
              <a:buNone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6552" indent="-69193" latinLnBrk="0">
              <a:defRPr sz="894" baseline="0">
                <a:solidFill>
                  <a:schemeClr val="tx1"/>
                </a:solidFill>
              </a:defRPr>
            </a:lvl3pPr>
            <a:lvl4pPr marL="287023" indent="-70475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en-US" altLang="ko-KR" dirty="0" smtClean="0"/>
              <a:t>Key Message (Less than 2 lines)…</a:t>
            </a:r>
          </a:p>
        </p:txBody>
      </p:sp>
    </p:spTree>
    <p:extLst>
      <p:ext uri="{BB962C8B-B14F-4D97-AF65-F5344CB8AC3E}">
        <p14:creationId xmlns:p14="http://schemas.microsoft.com/office/powerpoint/2010/main" val="2460847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HS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-5339" y="0"/>
            <a:ext cx="991134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63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45386" y="116633"/>
            <a:ext cx="1136503" cy="199624"/>
          </a:xfrm>
          <a:prstGeom prst="rect">
            <a:avLst/>
          </a:prstGeom>
          <a:noFill/>
        </p:spPr>
        <p:txBody>
          <a:bodyPr wrap="none" lIns="73806" tIns="36902" rIns="73806" bIns="36902">
            <a:spAutoFit/>
          </a:bodyPr>
          <a:lstStyle/>
          <a:p>
            <a:pPr defTabSz="73800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13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Strictly Confidential</a:t>
            </a:r>
            <a:endParaRPr kumimoji="0" lang="ko-KR" altLang="en-US" sz="813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0552" y="3789040"/>
            <a:ext cx="6762612" cy="553616"/>
          </a:xfrm>
          <a:prstGeom prst="rect">
            <a:avLst/>
          </a:prstGeom>
        </p:spPr>
        <p:txBody>
          <a:bodyPr lIns="90838" tIns="45418" rIns="90838" bIns="45418" anchor="b"/>
          <a:lstStyle>
            <a:lvl1pPr marL="0" indent="0" algn="l" latinLnBrk="0">
              <a:buNone/>
              <a:defRPr sz="1463"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69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8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07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76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4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83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52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26692" y="2564912"/>
            <a:ext cx="6690604" cy="1080121"/>
          </a:xfrm>
        </p:spPr>
        <p:txBody>
          <a:bodyPr anchor="b">
            <a:noAutofit/>
          </a:bodyPr>
          <a:lstStyle>
            <a:lvl1pPr algn="l">
              <a:defRPr sz="26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344490" y="2698404"/>
            <a:ext cx="360040" cy="166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63" dirty="0">
              <a:solidFill>
                <a:prstClr val="white"/>
              </a:solidFill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65104"/>
            <a:ext cx="72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http://hope.hyosung.com/CoviNet/BackStorage/BOARD/IMAGEATTACH/twe230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384" y="6231620"/>
            <a:ext cx="1063343" cy="2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65507" y="6167695"/>
            <a:ext cx="377497" cy="35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3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HS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0" hasCustomPrompt="1"/>
          </p:nvPr>
        </p:nvSpPr>
        <p:spPr>
          <a:xfrm>
            <a:off x="4737669" y="2290297"/>
            <a:ext cx="4897170" cy="948368"/>
          </a:xfrm>
          <a:prstGeom prst="rect">
            <a:avLst/>
          </a:prstGeom>
        </p:spPr>
        <p:txBody>
          <a:bodyPr wrap="square" lIns="90838" tIns="45418" rIns="90838" bIns="45418">
            <a:spAutoFit/>
          </a:bodyPr>
          <a:lstStyle>
            <a:lvl1pPr marL="212799" indent="-212799" latinLnBrk="0">
              <a:spcAft>
                <a:spcPts val="964"/>
              </a:spcAft>
              <a:buClr>
                <a:schemeClr val="accent2">
                  <a:lumMod val="75000"/>
                </a:schemeClr>
              </a:buClr>
              <a:buFont typeface="Wingdings" pitchFamily="2" charset="2"/>
              <a:buChar char="q"/>
              <a:defRPr sz="13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147356" indent="-78163" latinLnBrk="0">
              <a:buFont typeface="Wingdings" pitchFamily="2" charset="2"/>
              <a:buChar char="q"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6552" indent="-69193" latinLnBrk="0">
              <a:defRPr sz="894" baseline="0">
                <a:solidFill>
                  <a:schemeClr val="tx1"/>
                </a:solidFill>
              </a:defRPr>
            </a:lvl3pPr>
            <a:lvl4pPr marL="287023" indent="-70475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en-US" altLang="ko-KR" dirty="0" smtClean="0"/>
              <a:t>Index 1</a:t>
            </a:r>
          </a:p>
          <a:p>
            <a:pPr lvl="0"/>
            <a:r>
              <a:rPr lang="en-US" altLang="ko-KR" dirty="0" smtClean="0"/>
              <a:t>Index 2</a:t>
            </a:r>
          </a:p>
          <a:p>
            <a:pPr lvl="0"/>
            <a:r>
              <a:rPr lang="en-US" altLang="ko-KR" dirty="0" smtClean="0"/>
              <a:t>Index 3</a:t>
            </a:r>
            <a:endParaRPr lang="ko-KR" alt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88977" y="826763"/>
            <a:ext cx="3058784" cy="373755"/>
          </a:xfrm>
          <a:prstGeom prst="rect">
            <a:avLst/>
          </a:prstGeom>
          <a:noFill/>
        </p:spPr>
        <p:txBody>
          <a:bodyPr wrap="square" lIns="72959" tIns="36480" rIns="72959" bIns="36480" rtlCol="0">
            <a:spAutoFit/>
          </a:bodyPr>
          <a:lstStyle/>
          <a:p>
            <a:pPr defTabSz="73800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950" b="1" dirty="0">
                <a:solidFill>
                  <a:prstClr val="black"/>
                </a:solidFill>
                <a:latin typeface="맑은 고딕"/>
                <a:ea typeface="맑은 고딕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73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HS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3" y="159790"/>
            <a:ext cx="9505950" cy="316882"/>
          </a:xfrm>
        </p:spPr>
        <p:txBody>
          <a:bodyPr/>
          <a:lstStyle>
            <a:lvl1pPr>
              <a:defRPr sz="1463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 hasCustomPrompt="1"/>
          </p:nvPr>
        </p:nvSpPr>
        <p:spPr>
          <a:xfrm>
            <a:off x="215210" y="620688"/>
            <a:ext cx="9506484" cy="316849"/>
          </a:xfrm>
          <a:prstGeom prst="rect">
            <a:avLst/>
          </a:prstGeom>
        </p:spPr>
        <p:txBody>
          <a:bodyPr wrap="square" lIns="90838" tIns="45418" rIns="90838" bIns="45418">
            <a:spAutoFit/>
          </a:bodyPr>
          <a:lstStyle>
            <a:lvl1pPr marL="0" indent="0" latinLnBrk="0">
              <a:buNone/>
              <a:defRPr sz="1463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147356" indent="-78163" latinLnBrk="0">
              <a:buFont typeface="Arial" pitchFamily="34" charset="0"/>
              <a:buNone/>
              <a:defRPr sz="975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216552" indent="-69193" latinLnBrk="0">
              <a:defRPr sz="894" baseline="0">
                <a:solidFill>
                  <a:schemeClr val="tx1"/>
                </a:solidFill>
              </a:defRPr>
            </a:lvl3pPr>
            <a:lvl4pPr marL="287023" indent="-70475" latinLnBrk="0">
              <a:defRPr sz="894" baseline="0">
                <a:solidFill>
                  <a:schemeClr val="tx1"/>
                </a:solidFill>
              </a:defRPr>
            </a:lvl4pPr>
            <a:lvl5pPr>
              <a:defRPr sz="894"/>
            </a:lvl5pPr>
          </a:lstStyle>
          <a:p>
            <a:pPr lvl="0"/>
            <a:r>
              <a:rPr lang="en-US" altLang="ko-KR" dirty="0" smtClean="0"/>
              <a:t>Key Message (Less than 2 lines)…</a:t>
            </a:r>
          </a:p>
        </p:txBody>
      </p:sp>
    </p:spTree>
    <p:extLst>
      <p:ext uri="{BB962C8B-B14F-4D97-AF65-F5344CB8AC3E}">
        <p14:creationId xmlns:p14="http://schemas.microsoft.com/office/powerpoint/2010/main" val="396411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제목 개체 틀 1"/>
          <p:cNvSpPr>
            <a:spLocks noGrp="1"/>
          </p:cNvSpPr>
          <p:nvPr>
            <p:ph type="title"/>
          </p:nvPr>
        </p:nvSpPr>
        <p:spPr bwMode="auto">
          <a:xfrm>
            <a:off x="200472" y="107918"/>
            <a:ext cx="9505950" cy="36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726387" y="6679592"/>
            <a:ext cx="397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0716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 smtClean="0">
                <a:solidFill>
                  <a:prstClr val="black"/>
                </a:solidFill>
                <a:latin typeface="맑은 고딕"/>
                <a:ea typeface="맑은 고딕"/>
              </a:rPr>
              <a:t>-</a:t>
            </a:r>
            <a:fld id="{3234918B-B483-4DEB-8BDC-55BA2EDB624F}" type="slidenum">
              <a:rPr kumimoji="0" lang="ko-KR" altLang="en-US" sz="800" smtClean="0">
                <a:solidFill>
                  <a:prstClr val="black"/>
                </a:solidFill>
                <a:latin typeface="맑은 고딕"/>
                <a:ea typeface="맑은 고딕"/>
              </a:rPr>
              <a:pPr defTabSz="91071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kumimoji="0" lang="en-US" altLang="ko-KR" sz="800" dirty="0" smtClean="0">
                <a:solidFill>
                  <a:prstClr val="black"/>
                </a:solidFill>
                <a:latin typeface="맑은 고딕"/>
                <a:ea typeface="맑은 고딕"/>
              </a:rPr>
              <a:t>-</a:t>
            </a:r>
            <a:endParaRPr kumimoji="0" lang="ko-KR" altLang="en-US" sz="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552" y="0"/>
            <a:ext cx="180020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0716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548680"/>
            <a:ext cx="99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00" y="6713373"/>
            <a:ext cx="99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8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810" r:id="rId1"/>
    <p:sldLayoutId id="2147498811" r:id="rId2"/>
    <p:sldLayoutId id="2147498812" r:id="rId3"/>
    <p:sldLayoutId id="2147498832" r:id="rId4"/>
    <p:sldLayoutId id="2147498833" r:id="rId5"/>
    <p:sldLayoutId id="214749885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5pPr>
      <a:lvl6pPr marL="454325" algn="l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6pPr>
      <a:lvl7pPr marL="908644" algn="l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7pPr>
      <a:lvl8pPr marL="1362969" algn="l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8pPr>
      <a:lvl9pPr marL="1817285" algn="l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pitchFamily="34" charset="0"/>
          <a:ea typeface="맑은 고딕" pitchFamily="50" charset="-127"/>
        </a:defRPr>
      </a:lvl9pPr>
    </p:titleStyle>
    <p:bodyStyle>
      <a:lvl1pPr marL="181412" indent="-181412" algn="l" rtl="0" eaLnBrk="0" fontAlgn="base" latinLnBrk="1" hangingPunct="0">
        <a:spcBef>
          <a:spcPct val="0"/>
        </a:spcBef>
        <a:spcAft>
          <a:spcPts val="298"/>
        </a:spcAft>
        <a:buFont typeface="Arial" pitchFamily="34" charset="0"/>
        <a:buChar char="•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1pPr>
      <a:lvl2pPr marL="353363" indent="-171948" algn="l" rtl="0" eaLnBrk="0" fontAlgn="base" latinLnBrk="1" hangingPunct="0">
        <a:spcBef>
          <a:spcPct val="0"/>
        </a:spcBef>
        <a:spcAft>
          <a:spcPts val="298"/>
        </a:spcAft>
        <a:buFont typeface="Arial" pitchFamily="34" charset="0"/>
        <a:buChar char="–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2pPr>
      <a:lvl3pPr marL="534775" indent="-181412" algn="l" rtl="0" eaLnBrk="0" fontAlgn="base" latinLnBrk="1" hangingPunct="0">
        <a:spcBef>
          <a:spcPct val="0"/>
        </a:spcBef>
        <a:spcAft>
          <a:spcPts val="298"/>
        </a:spcAft>
        <a:buFont typeface="Arial" pitchFamily="34" charset="0"/>
        <a:buChar char="•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3pPr>
      <a:lvl4pPr marL="716186" indent="-181412" algn="l" rtl="0" eaLnBrk="0" fontAlgn="base" latinLnBrk="1" hangingPunct="0">
        <a:spcBef>
          <a:spcPct val="0"/>
        </a:spcBef>
        <a:spcAft>
          <a:spcPts val="298"/>
        </a:spcAft>
        <a:buFont typeface="Arial" pitchFamily="34" charset="0"/>
        <a:buChar char="–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4pPr>
      <a:lvl5pPr marL="2044451" indent="-22716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5pPr>
      <a:lvl6pPr marL="2498769" indent="-227160" algn="l" defTabSz="9086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3095" indent="-227160" algn="l" defTabSz="9086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7418" indent="-227160" algn="l" defTabSz="9086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1739" indent="-227160" algn="l" defTabSz="9086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86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325" algn="l" defTabSz="9086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44" algn="l" defTabSz="9086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969" algn="l" defTabSz="9086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285" algn="l" defTabSz="9086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1610" algn="l" defTabSz="9086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5931" algn="l" defTabSz="9086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0255" algn="l" defTabSz="9086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574" algn="l" defTabSz="9086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제목 개체 틀 1"/>
          <p:cNvSpPr>
            <a:spLocks noGrp="1"/>
          </p:cNvSpPr>
          <p:nvPr>
            <p:ph type="title"/>
          </p:nvPr>
        </p:nvSpPr>
        <p:spPr bwMode="auto">
          <a:xfrm>
            <a:off x="200473" y="159790"/>
            <a:ext cx="9505950" cy="316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63" tIns="45434" rIns="90863" bIns="45434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15553" y="0"/>
            <a:ext cx="180020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63" dirty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" y="548680"/>
            <a:ext cx="99000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00" y="6713373"/>
            <a:ext cx="99000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5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841" r:id="rId1"/>
    <p:sldLayoutId id="2147498842" r:id="rId2"/>
    <p:sldLayoutId id="2147498843" r:id="rId3"/>
    <p:sldLayoutId id="2147498844" r:id="rId4"/>
    <p:sldLayoutId id="2147498845" r:id="rId5"/>
    <p:sldLayoutId id="2147498846" r:id="rId6"/>
    <p:sldLayoutId id="2147498847" r:id="rId7"/>
    <p:sldLayoutId id="2147498848" r:id="rId8"/>
    <p:sldLayoutId id="214749884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463" b="1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5pPr>
      <a:lvl6pPr marL="369139" algn="l" rtl="0" fontAlgn="base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6pPr>
      <a:lvl7pPr marL="738273" algn="l" rtl="0" fontAlgn="base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7pPr>
      <a:lvl8pPr marL="1107412" algn="l" rtl="0" fontAlgn="base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8pPr>
      <a:lvl9pPr marL="1476544" algn="l" rtl="0" fontAlgn="base">
        <a:spcBef>
          <a:spcPct val="0"/>
        </a:spcBef>
        <a:spcAft>
          <a:spcPct val="0"/>
        </a:spcAft>
        <a:defRPr sz="1300" b="1">
          <a:solidFill>
            <a:schemeClr val="bg1"/>
          </a:solidFill>
          <a:latin typeface="Arial" pitchFamily="34" charset="0"/>
          <a:ea typeface="맑은 고딕" pitchFamily="50" charset="-127"/>
        </a:defRPr>
      </a:lvl9pPr>
    </p:titleStyle>
    <p:bodyStyle>
      <a:lvl1pPr marL="147397" indent="-147397" algn="l" rtl="0" eaLnBrk="0" fontAlgn="base" latinLnBrk="1" hangingPunct="0">
        <a:spcBef>
          <a:spcPct val="0"/>
        </a:spcBef>
        <a:spcAft>
          <a:spcPts val="242"/>
        </a:spcAft>
        <a:buFont typeface="Arial" pitchFamily="34" charset="0"/>
        <a:buChar char="•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1pPr>
      <a:lvl2pPr marL="287107" indent="-139708" algn="l" rtl="0" eaLnBrk="0" fontAlgn="base" latinLnBrk="1" hangingPunct="0">
        <a:spcBef>
          <a:spcPct val="0"/>
        </a:spcBef>
        <a:spcAft>
          <a:spcPts val="242"/>
        </a:spcAft>
        <a:buFont typeface="Arial" pitchFamily="34" charset="0"/>
        <a:buChar char="–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2pPr>
      <a:lvl3pPr marL="434505" indent="-147397" algn="l" rtl="0" eaLnBrk="0" fontAlgn="base" latinLnBrk="1" hangingPunct="0">
        <a:spcBef>
          <a:spcPct val="0"/>
        </a:spcBef>
        <a:spcAft>
          <a:spcPts val="242"/>
        </a:spcAft>
        <a:buFont typeface="Arial" pitchFamily="34" charset="0"/>
        <a:buChar char="•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3pPr>
      <a:lvl4pPr marL="581901" indent="-147397" algn="l" rtl="0" eaLnBrk="0" fontAlgn="base" latinLnBrk="1" hangingPunct="0">
        <a:spcBef>
          <a:spcPct val="0"/>
        </a:spcBef>
        <a:spcAft>
          <a:spcPts val="242"/>
        </a:spcAft>
        <a:buFont typeface="Arial" pitchFamily="34" charset="0"/>
        <a:buChar char="–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4pPr>
      <a:lvl5pPr marL="1661116" indent="-18456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894" kern="1200">
          <a:solidFill>
            <a:schemeClr val="tx1"/>
          </a:solidFill>
          <a:latin typeface="Arial" pitchFamily="34" charset="0"/>
          <a:ea typeface="맑은 고딕" pitchFamily="50" charset="-127"/>
          <a:cs typeface="+mn-cs"/>
        </a:defRPr>
      </a:lvl5pPr>
      <a:lvl6pPr marL="2030250" indent="-184568" algn="l" defTabSz="738273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399390" indent="-184568" algn="l" defTabSz="738273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68527" indent="-184568" algn="l" defTabSz="738273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37663" indent="-184568" algn="l" defTabSz="738273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38273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69139" algn="l" defTabSz="738273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38273" algn="l" defTabSz="738273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07412" algn="l" defTabSz="738273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76544" algn="l" defTabSz="738273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45683" algn="l" defTabSz="738273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14819" algn="l" defTabSz="738273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583957" algn="l" defTabSz="738273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53091" algn="l" defTabSz="738273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99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45384" y="116633"/>
            <a:ext cx="1393718" cy="245611"/>
          </a:xfrm>
          <a:prstGeom prst="rect">
            <a:avLst/>
          </a:prstGeom>
          <a:noFill/>
        </p:spPr>
        <p:txBody>
          <a:bodyPr wrap="none" lIns="90838" tIns="45418" rIns="90838" bIns="45418">
            <a:spAutoFit/>
          </a:bodyPr>
          <a:lstStyle/>
          <a:p>
            <a:pPr defTabSz="908310">
              <a:defRPr/>
            </a:pPr>
            <a:r>
              <a:rPr lang="en-US" altLang="ko-KR" sz="1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Strictly Confidential</a:t>
            </a:r>
            <a:endParaRPr lang="ko-KR" altLang="en-US" sz="1000" b="1" i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5500" y="5805264"/>
            <a:ext cx="12827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t">
              <a:lnSpc>
                <a:spcPct val="110000"/>
              </a:lnSpc>
              <a:spcBef>
                <a:spcPct val="50000"/>
              </a:spcBef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기술연구소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  <a:cs typeface="Arial" charset="0"/>
              <a:sym typeface="Wingdings" pitchFamily="2" charset="2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kern="0" dirty="0"/>
              <a:t>Workgroup Manager </a:t>
            </a:r>
            <a:r>
              <a:rPr lang="ko-KR" altLang="en-US" kern="0" dirty="0"/>
              <a:t>사용 </a:t>
            </a:r>
            <a:r>
              <a:rPr lang="ko-KR" altLang="en-US" kern="0" dirty="0" smtClean="0"/>
              <a:t>매뉴얼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1-6.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체크아웃의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14972"/>
              </p:ext>
            </p:extLst>
          </p:nvPr>
        </p:nvGraphicFramePr>
        <p:xfrm>
          <a:off x="344488" y="1052736"/>
          <a:ext cx="9361042" cy="171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4">
                  <a:extLst>
                    <a:ext uri="{9D8B030D-6E8A-4147-A177-3AD203B41FA5}">
                      <a16:colId xmlns:a16="http://schemas.microsoft.com/office/drawing/2014/main" val="2249620597"/>
                    </a:ext>
                  </a:extLst>
                </a:gridCol>
              </a:tblGrid>
              <a:tr h="181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특징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dirty="0" smtClean="0"/>
                        <a:t>PDMLink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4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Save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사용자</a:t>
                      </a:r>
                      <a:r>
                        <a:rPr lang="en-US" altLang="ko-KR" sz="1200" dirty="0" smtClean="0"/>
                        <a:t> PC </a:t>
                      </a:r>
                      <a:r>
                        <a:rPr lang="ko-KR" altLang="en-US" sz="1200" dirty="0" smtClean="0"/>
                        <a:t>작업 공간</a:t>
                      </a:r>
                      <a:r>
                        <a:rPr lang="en-US" altLang="ko-KR" sz="1200" dirty="0" smtClean="0"/>
                        <a:t>(Cache)</a:t>
                      </a:r>
                      <a:r>
                        <a:rPr lang="ko-KR" altLang="en-US" sz="1200" dirty="0" smtClean="0"/>
                        <a:t>에만 파일을 저장</a:t>
                      </a:r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 smtClean="0"/>
                        <a:t>본인만 사용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4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Save and Upload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사용자 </a:t>
                      </a:r>
                      <a:r>
                        <a:rPr lang="en-US" altLang="ko-KR" sz="1200" dirty="0" smtClean="0"/>
                        <a:t>PC</a:t>
                      </a:r>
                      <a:r>
                        <a:rPr lang="ko-KR" altLang="en-US" sz="1200" dirty="0" smtClean="0"/>
                        <a:t>와 서버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작업 공간에 동시에 저장 한다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새로운 </a:t>
                      </a:r>
                      <a:r>
                        <a:rPr lang="en-US" altLang="ko-KR" sz="1200" dirty="0" smtClean="0"/>
                        <a:t>PC</a:t>
                      </a:r>
                      <a:r>
                        <a:rPr lang="ko-KR" altLang="en-US" sz="1200" dirty="0" smtClean="0"/>
                        <a:t>를 사용하면 </a:t>
                      </a:r>
                      <a:r>
                        <a:rPr lang="en-US" altLang="ko-KR" sz="1200" dirty="0" smtClean="0"/>
                        <a:t>Upload </a:t>
                      </a:r>
                      <a:r>
                        <a:rPr lang="ko-KR" altLang="en-US" sz="1200" dirty="0" smtClean="0"/>
                        <a:t>된 파일이 자동으로 사용자 </a:t>
                      </a:r>
                      <a:r>
                        <a:rPr lang="en-US" altLang="ko-KR" sz="1200" dirty="0" smtClean="0"/>
                        <a:t>PC</a:t>
                      </a:r>
                      <a:r>
                        <a:rPr lang="ko-KR" altLang="en-US" sz="1200" dirty="0" smtClean="0"/>
                        <a:t>로 동기화 된다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557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Check</a:t>
                      </a:r>
                      <a:r>
                        <a:rPr lang="en-US" altLang="ko-KR" sz="1600" baseline="0" dirty="0" smtClean="0"/>
                        <a:t> In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신규 또는 체크아웃 하여 수정한 데이터를 서버 저장 공간으로 등록한다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 smtClean="0"/>
                        <a:t>전체 공유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17484"/>
              </p:ext>
            </p:extLst>
          </p:nvPr>
        </p:nvGraphicFramePr>
        <p:xfrm>
          <a:off x="344489" y="3068960"/>
          <a:ext cx="9361039" cy="36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서버 영역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개인 사용자 영역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PDMLink Server</a:t>
                      </a:r>
                      <a:r>
                        <a:rPr lang="ko-KR" altLang="en-US" sz="1600" smtClean="0"/>
                        <a:t>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작업 공간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Creo Parametric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24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1" dirty="0" smtClean="0"/>
                        <a:t>서버 측</a:t>
                      </a:r>
                      <a:r>
                        <a:rPr lang="en-US" altLang="ko-KR" sz="1600" i="1" dirty="0" smtClean="0"/>
                        <a:t> </a:t>
                      </a:r>
                    </a:p>
                    <a:p>
                      <a:pPr algn="l" latinLnBrk="1"/>
                      <a:r>
                        <a:rPr lang="ko-KR" altLang="en-US" sz="1600" i="1" dirty="0" smtClean="0"/>
                        <a:t>작업 공간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r>
                        <a:rPr lang="en-US" altLang="ko-KR" sz="1600" i="1" dirty="0" smtClean="0"/>
                        <a:t>Web Browser</a:t>
                      </a:r>
                      <a:r>
                        <a:rPr lang="ko-KR" altLang="en-US" sz="1600" i="1" dirty="0" smtClean="0"/>
                        <a:t>로만 접근</a:t>
                      </a:r>
                      <a:endParaRPr lang="ko-KR" altLang="en-US" sz="1600" i="1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/>
                        <a:t>Client</a:t>
                      </a:r>
                    </a:p>
                    <a:p>
                      <a:pPr algn="ctr" latinLnBrk="1"/>
                      <a:r>
                        <a:rPr lang="ko-KR" altLang="en-US" sz="1600" i="1" dirty="0" smtClean="0"/>
                        <a:t>작업 공간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r>
                        <a:rPr lang="en-US" altLang="ko-KR" sz="1600" i="1" dirty="0" smtClean="0"/>
                        <a:t>Creo </a:t>
                      </a:r>
                      <a:r>
                        <a:rPr lang="ko-KR" altLang="en-US" sz="1600" i="1" dirty="0" smtClean="0"/>
                        <a:t>내장 </a:t>
                      </a:r>
                      <a:r>
                        <a:rPr lang="en-US" altLang="ko-KR" sz="1600" i="1" dirty="0" smtClean="0"/>
                        <a:t>Browser</a:t>
                      </a:r>
                      <a:r>
                        <a:rPr lang="ko-KR" altLang="en-US" sz="1600" i="1" dirty="0" smtClean="0"/>
                        <a:t>로만 접근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ko-KR" altLang="en-US" sz="1600" i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Commonspace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Workspace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Creo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4842892" y="3507358"/>
            <a:ext cx="0" cy="2736304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4376936" y="4365104"/>
            <a:ext cx="898004" cy="877740"/>
          </a:xfrm>
          <a:prstGeom prst="ellipse">
            <a:avLst/>
          </a:prstGeom>
          <a:solidFill>
            <a:srgbClr val="DDDDDD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수동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동기화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아래로 구부러진 화살표 13"/>
          <p:cNvSpPr/>
          <p:nvPr/>
        </p:nvSpPr>
        <p:spPr>
          <a:xfrm>
            <a:off x="4376936" y="4338909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아래로 구부러진 화살표 22"/>
          <p:cNvSpPr/>
          <p:nvPr/>
        </p:nvSpPr>
        <p:spPr>
          <a:xfrm rot="11003123">
            <a:off x="4317789" y="4824388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0" y="4077072"/>
            <a:ext cx="3286147" cy="19286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0" y="4076278"/>
            <a:ext cx="2830562" cy="1825123"/>
          </a:xfrm>
          <a:prstGeom prst="rect">
            <a:avLst/>
          </a:prstGeom>
        </p:spPr>
      </p:pic>
      <p:sp>
        <p:nvSpPr>
          <p:cNvPr id="4" name="왼쪽 화살표 3"/>
          <p:cNvSpPr/>
          <p:nvPr/>
        </p:nvSpPr>
        <p:spPr>
          <a:xfrm>
            <a:off x="5346948" y="4076278"/>
            <a:ext cx="1766292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Save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왼쪽 화살표 15"/>
          <p:cNvSpPr/>
          <p:nvPr/>
        </p:nvSpPr>
        <p:spPr>
          <a:xfrm>
            <a:off x="3872880" y="4762847"/>
            <a:ext cx="3240360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Save and Upload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왼쪽 화살표 16"/>
          <p:cNvSpPr/>
          <p:nvPr/>
        </p:nvSpPr>
        <p:spPr>
          <a:xfrm>
            <a:off x="2576736" y="5448622"/>
            <a:ext cx="4536504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Check In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24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1-6.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체크아웃의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22208"/>
              </p:ext>
            </p:extLst>
          </p:nvPr>
        </p:nvGraphicFramePr>
        <p:xfrm>
          <a:off x="344488" y="1052736"/>
          <a:ext cx="9361042" cy="1850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4">
                  <a:extLst>
                    <a:ext uri="{9D8B030D-6E8A-4147-A177-3AD203B41FA5}">
                      <a16:colId xmlns:a16="http://schemas.microsoft.com/office/drawing/2014/main" val="3878123082"/>
                    </a:ext>
                  </a:extLst>
                </a:gridCol>
              </a:tblGrid>
              <a:tr h="181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특징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dirty="0" smtClean="0"/>
                        <a:t>PDMLink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4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Add</a:t>
                      </a:r>
                      <a:r>
                        <a:rPr lang="en-US" altLang="ko-KR" sz="1600" baseline="0" dirty="0" smtClean="0"/>
                        <a:t> to Workspace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동일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파일에 대해서 </a:t>
                      </a:r>
                      <a:r>
                        <a:rPr lang="ko-KR" altLang="en-US" sz="1200" b="1" dirty="0" smtClean="0"/>
                        <a:t>모든 설계자</a:t>
                      </a:r>
                      <a:r>
                        <a:rPr lang="ko-KR" altLang="en-US" sz="1200" dirty="0" smtClean="0"/>
                        <a:t>가 작업 공간으로 추가할 수 있다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수정하지 않고 검토용으로 작업 공간에 추가한다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 smtClean="0"/>
                        <a:t>읽기 전용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4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Check Out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동일 파일에 대해서는 </a:t>
                      </a:r>
                      <a:r>
                        <a:rPr lang="ko-KR" altLang="en-US" sz="1200" b="1" dirty="0" smtClean="0"/>
                        <a:t>단 한 사람만 </a:t>
                      </a:r>
                      <a:r>
                        <a:rPr lang="ko-KR" altLang="en-US" sz="1200" dirty="0" smtClean="0"/>
                        <a:t>체크아웃 할 수 있다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 파일을 반드시 수정한다는 의미이다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 smtClean="0"/>
                        <a:t>수정 가능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557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작업 공간의 파일을 서버 저장 공간의 </a:t>
                      </a:r>
                      <a:r>
                        <a:rPr lang="ko-KR" altLang="en-US" sz="1200" b="1" dirty="0" smtClean="0"/>
                        <a:t>최신 파일 버전</a:t>
                      </a:r>
                      <a:r>
                        <a:rPr lang="ko-KR" altLang="en-US" sz="1200" dirty="0" smtClean="0"/>
                        <a:t>으로 동기화 시킨다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Creo</a:t>
                      </a:r>
                      <a:r>
                        <a:rPr lang="ko-KR" altLang="en-US" sz="1200" dirty="0" smtClean="0"/>
                        <a:t>에 </a:t>
                      </a:r>
                      <a:r>
                        <a:rPr lang="en-US" altLang="ko-KR" sz="1200" dirty="0" smtClean="0"/>
                        <a:t>Open </a:t>
                      </a:r>
                      <a:r>
                        <a:rPr lang="ko-KR" altLang="en-US" sz="1200" dirty="0" smtClean="0"/>
                        <a:t>된 데이터는 세션도 대체 될 수 있다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6972"/>
              </p:ext>
            </p:extLst>
          </p:nvPr>
        </p:nvGraphicFramePr>
        <p:xfrm>
          <a:off x="344489" y="3068960"/>
          <a:ext cx="9361039" cy="36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서버 영역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개인 사용자 영역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PDMLink Server</a:t>
                      </a:r>
                      <a:r>
                        <a:rPr lang="ko-KR" altLang="en-US" sz="1600" smtClean="0"/>
                        <a:t>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작업 공간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Creo Parametric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24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1" dirty="0" smtClean="0"/>
                        <a:t>서버 측</a:t>
                      </a:r>
                      <a:r>
                        <a:rPr lang="en-US" altLang="ko-KR" sz="1600" i="1" dirty="0" smtClean="0"/>
                        <a:t> </a:t>
                      </a:r>
                    </a:p>
                    <a:p>
                      <a:pPr algn="l" latinLnBrk="1"/>
                      <a:r>
                        <a:rPr lang="ko-KR" altLang="en-US" sz="1600" i="1" dirty="0" smtClean="0"/>
                        <a:t>작업 공간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r>
                        <a:rPr lang="en-US" altLang="ko-KR" sz="1600" i="1" dirty="0" smtClean="0"/>
                        <a:t>Web Browser</a:t>
                      </a:r>
                      <a:r>
                        <a:rPr lang="ko-KR" altLang="en-US" sz="1600" i="1" dirty="0" smtClean="0"/>
                        <a:t>로만 접근</a:t>
                      </a:r>
                      <a:endParaRPr lang="ko-KR" altLang="en-US" sz="1600" i="1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/>
                        <a:t>Client</a:t>
                      </a:r>
                    </a:p>
                    <a:p>
                      <a:pPr algn="ctr" latinLnBrk="1"/>
                      <a:r>
                        <a:rPr lang="ko-KR" altLang="en-US" sz="1600" i="1" dirty="0" smtClean="0"/>
                        <a:t>작업 공간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r>
                        <a:rPr lang="en-US" altLang="ko-KR" sz="1600" i="1" dirty="0" smtClean="0"/>
                        <a:t>Creo </a:t>
                      </a:r>
                      <a:r>
                        <a:rPr lang="ko-KR" altLang="en-US" sz="1600" i="1" dirty="0" smtClean="0"/>
                        <a:t>내장 </a:t>
                      </a:r>
                      <a:r>
                        <a:rPr lang="en-US" altLang="ko-KR" sz="1600" i="1" dirty="0" smtClean="0"/>
                        <a:t>Browser</a:t>
                      </a:r>
                      <a:r>
                        <a:rPr lang="ko-KR" altLang="en-US" sz="1600" i="1" dirty="0" smtClean="0"/>
                        <a:t>로만 접근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ko-KR" altLang="en-US" sz="1600" i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Commonspace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Workspace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Creo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4842892" y="3507358"/>
            <a:ext cx="0" cy="2736304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4376936" y="4365104"/>
            <a:ext cx="898004" cy="877740"/>
          </a:xfrm>
          <a:prstGeom prst="ellipse">
            <a:avLst/>
          </a:prstGeom>
          <a:solidFill>
            <a:srgbClr val="DDDDDD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수동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동기화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아래로 구부러진 화살표 13"/>
          <p:cNvSpPr/>
          <p:nvPr/>
        </p:nvSpPr>
        <p:spPr>
          <a:xfrm>
            <a:off x="4376936" y="4338909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아래로 구부러진 화살표 22"/>
          <p:cNvSpPr/>
          <p:nvPr/>
        </p:nvSpPr>
        <p:spPr>
          <a:xfrm rot="11003123">
            <a:off x="4317789" y="4824388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0" y="4077072"/>
            <a:ext cx="3286147" cy="19286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0" y="4076278"/>
            <a:ext cx="2830562" cy="1825123"/>
          </a:xfrm>
          <a:prstGeom prst="rect">
            <a:avLst/>
          </a:prstGeom>
        </p:spPr>
      </p:pic>
      <p:sp>
        <p:nvSpPr>
          <p:cNvPr id="4" name="왼쪽 화살표 3"/>
          <p:cNvSpPr/>
          <p:nvPr/>
        </p:nvSpPr>
        <p:spPr>
          <a:xfrm flipH="1">
            <a:off x="2936776" y="4076278"/>
            <a:ext cx="3384376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Add to Workspace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왼쪽 화살표 15"/>
          <p:cNvSpPr/>
          <p:nvPr/>
        </p:nvSpPr>
        <p:spPr>
          <a:xfrm flipH="1">
            <a:off x="2936776" y="4762847"/>
            <a:ext cx="3384376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Check Out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왼쪽 화살표 16"/>
          <p:cNvSpPr/>
          <p:nvPr/>
        </p:nvSpPr>
        <p:spPr>
          <a:xfrm flipH="1">
            <a:off x="2936776" y="5448622"/>
            <a:ext cx="3384376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Update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05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1-6.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체크아웃의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37892"/>
              </p:ext>
            </p:extLst>
          </p:nvPr>
        </p:nvGraphicFramePr>
        <p:xfrm>
          <a:off x="344488" y="1052736"/>
          <a:ext cx="9361042" cy="133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특징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dirty="0" smtClean="0"/>
                        <a:t>PDMLink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4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작업 공간의 파일을 서버 저장 공간의 </a:t>
                      </a:r>
                      <a:r>
                        <a:rPr lang="ko-KR" altLang="en-US" sz="1200" b="1" dirty="0" smtClean="0"/>
                        <a:t>최신 파일 버전</a:t>
                      </a:r>
                      <a:r>
                        <a:rPr lang="ko-KR" altLang="en-US" sz="1200" dirty="0" smtClean="0"/>
                        <a:t>으로 동기화 시킨다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Creo</a:t>
                      </a:r>
                      <a:r>
                        <a:rPr lang="ko-KR" altLang="en-US" sz="1200" smtClean="0"/>
                        <a:t>에 </a:t>
                      </a:r>
                      <a:r>
                        <a:rPr lang="en-US" altLang="ko-KR" sz="1200" dirty="0" smtClean="0"/>
                        <a:t>Open </a:t>
                      </a:r>
                      <a:r>
                        <a:rPr lang="ko-KR" altLang="en-US" sz="1200" smtClean="0"/>
                        <a:t>된 데이터는 세션도 대체 될 수 있다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 smtClean="0"/>
                        <a:t>읽기 전용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4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Add</a:t>
                      </a:r>
                      <a:r>
                        <a:rPr lang="en-US" altLang="ko-KR" sz="1600" baseline="0" dirty="0" smtClean="0"/>
                        <a:t> to Workspace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작업 공간에 지정한 파일을 추가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 smtClean="0"/>
                        <a:t>수정 가능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33075"/>
              </p:ext>
            </p:extLst>
          </p:nvPr>
        </p:nvGraphicFramePr>
        <p:xfrm>
          <a:off x="344489" y="3068960"/>
          <a:ext cx="9361039" cy="36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서버 영역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개인 사용자 영역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PDMLink Server</a:t>
                      </a:r>
                      <a:r>
                        <a:rPr lang="ko-KR" altLang="en-US" sz="1600" smtClean="0"/>
                        <a:t>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작업 공간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Creo Parametric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24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1" dirty="0" smtClean="0"/>
                        <a:t>서버 측</a:t>
                      </a:r>
                      <a:r>
                        <a:rPr lang="en-US" altLang="ko-KR" sz="1600" i="1" dirty="0" smtClean="0"/>
                        <a:t> </a:t>
                      </a:r>
                    </a:p>
                    <a:p>
                      <a:pPr algn="ctr" latinLnBrk="1"/>
                      <a:r>
                        <a:rPr lang="ko-KR" altLang="en-US" sz="1600" i="1" dirty="0" smtClean="0"/>
                        <a:t>작업 공간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r>
                        <a:rPr lang="en-US" altLang="ko-KR" sz="1600" i="1" dirty="0" smtClean="0"/>
                        <a:t>Web Browser</a:t>
                      </a:r>
                      <a:r>
                        <a:rPr lang="ko-KR" altLang="en-US" sz="1600" i="1" smtClean="0"/>
                        <a:t>로만 접근</a:t>
                      </a:r>
                      <a:endParaRPr lang="ko-KR" altLang="en-US" sz="1600" i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/>
                        <a:t>Client</a:t>
                      </a:r>
                    </a:p>
                    <a:p>
                      <a:pPr algn="ctr" latinLnBrk="1"/>
                      <a:r>
                        <a:rPr lang="ko-KR" altLang="en-US" sz="1600" i="1" dirty="0" smtClean="0"/>
                        <a:t>작업 공간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r>
                        <a:rPr lang="en-US" altLang="ko-KR" sz="1600" i="1" dirty="0" smtClean="0"/>
                        <a:t>Creo </a:t>
                      </a:r>
                      <a:r>
                        <a:rPr lang="ko-KR" altLang="en-US" sz="1600" i="1" dirty="0" smtClean="0"/>
                        <a:t>내장 </a:t>
                      </a:r>
                      <a:r>
                        <a:rPr lang="en-US" altLang="ko-KR" sz="1600" i="1" dirty="0" smtClean="0"/>
                        <a:t>Browser</a:t>
                      </a:r>
                      <a:r>
                        <a:rPr lang="ko-KR" altLang="en-US" sz="1600" i="1" dirty="0" smtClean="0"/>
                        <a:t>로만 접근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ko-KR" altLang="en-US" sz="1600" i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Commonspace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Workspace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Creo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4842892" y="3507358"/>
            <a:ext cx="0" cy="2736304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4376936" y="4365104"/>
            <a:ext cx="898004" cy="877740"/>
          </a:xfrm>
          <a:prstGeom prst="ellipse">
            <a:avLst/>
          </a:prstGeom>
          <a:solidFill>
            <a:srgbClr val="DDDDDD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수동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동기화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아래로 구부러진 화살표 13"/>
          <p:cNvSpPr/>
          <p:nvPr/>
        </p:nvSpPr>
        <p:spPr>
          <a:xfrm>
            <a:off x="4376936" y="4338909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아래로 구부러진 화살표 22"/>
          <p:cNvSpPr/>
          <p:nvPr/>
        </p:nvSpPr>
        <p:spPr>
          <a:xfrm rot="11003123">
            <a:off x="4317789" y="4824388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0" y="4077072"/>
            <a:ext cx="3286147" cy="19286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0" y="4076278"/>
            <a:ext cx="2830562" cy="1825123"/>
          </a:xfrm>
          <a:prstGeom prst="rect">
            <a:avLst/>
          </a:prstGeom>
        </p:spPr>
      </p:pic>
      <p:sp>
        <p:nvSpPr>
          <p:cNvPr id="4" name="왼쪽 화살표 3"/>
          <p:cNvSpPr/>
          <p:nvPr/>
        </p:nvSpPr>
        <p:spPr>
          <a:xfrm flipH="1">
            <a:off x="2936776" y="4076278"/>
            <a:ext cx="3384376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Update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왼쪽 화살표 16"/>
          <p:cNvSpPr/>
          <p:nvPr/>
        </p:nvSpPr>
        <p:spPr>
          <a:xfrm flipH="1">
            <a:off x="2936776" y="5448622"/>
            <a:ext cx="3384376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Add to Workspace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54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1-7.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버전의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64568" y="1340768"/>
            <a:ext cx="116891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3600" u="sng" dirty="0" smtClean="0">
                <a:latin typeface="+mn-ea"/>
                <a:ea typeface="+mn-ea"/>
              </a:rPr>
              <a:t>A</a:t>
            </a:r>
            <a:r>
              <a:rPr lang="en-US" altLang="ko-KR" sz="3600" dirty="0" smtClean="0">
                <a:latin typeface="+mn-ea"/>
                <a:ea typeface="+mn-ea"/>
              </a:rPr>
              <a:t> . </a:t>
            </a:r>
            <a:r>
              <a:rPr lang="en-US" altLang="ko-KR" sz="3600" u="sng" dirty="0" smtClean="0">
                <a:latin typeface="+mn-ea"/>
                <a:ea typeface="+mn-ea"/>
              </a:rPr>
              <a:t>1</a:t>
            </a:r>
            <a:endParaRPr lang="ko-KR" altLang="en-US" sz="3600" u="sng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3353" y="2276872"/>
            <a:ext cx="1142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개정</a:t>
            </a:r>
            <a:endParaRPr lang="en-US" altLang="ko-KR" sz="16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 algn="ctr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(Revision)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6" name="직선 화살표 연결선 5"/>
          <p:cNvCxnSpPr>
            <a:endCxn id="3" idx="0"/>
          </p:cNvCxnSpPr>
          <p:nvPr/>
        </p:nvCxnSpPr>
        <p:spPr>
          <a:xfrm flipH="1">
            <a:off x="1064568" y="1916832"/>
            <a:ext cx="216024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894584" y="2310408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600" b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이터레이션</a:t>
            </a:r>
            <a:endParaRPr lang="en-US" altLang="ko-KR" sz="16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 algn="ctr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(Iteration)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10" name="직선 화살표 연결선 9"/>
          <p:cNvCxnSpPr>
            <a:endCxn id="22" idx="0"/>
          </p:cNvCxnSpPr>
          <p:nvPr/>
        </p:nvCxnSpPr>
        <p:spPr>
          <a:xfrm>
            <a:off x="2000672" y="1916832"/>
            <a:ext cx="499206" cy="393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669085" y="1335004"/>
            <a:ext cx="116891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atin typeface="+mn-ea"/>
                <a:ea typeface="+mn-ea"/>
              </a:rPr>
              <a:t>A . 5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51935" y="1198493"/>
            <a:ext cx="832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…..</a:t>
            </a:r>
            <a:endParaRPr lang="ko-KR" altLang="en-US" sz="3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13040" y="1329626"/>
            <a:ext cx="113364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atin typeface="+mn-ea"/>
                <a:ea typeface="+mn-ea"/>
              </a:rPr>
              <a:t>B . 1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08688" y="1340767"/>
            <a:ext cx="113364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atin typeface="+mn-ea"/>
                <a:ea typeface="+mn-ea"/>
              </a:rPr>
              <a:t>B . 4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96351" y="1198493"/>
            <a:ext cx="832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…..</a:t>
            </a:r>
            <a:endParaRPr lang="ko-KR" altLang="en-US" sz="3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3085583" y="2083081"/>
            <a:ext cx="1641751" cy="291830"/>
          </a:xfrm>
          <a:prstGeom prst="wedgeRectCallout">
            <a:avLst>
              <a:gd name="adj1" fmla="val -58704"/>
              <a:gd name="adj2" fmla="val -16411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개정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없이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체크인 횟수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24" idx="3"/>
            <a:endCxn id="26" idx="1"/>
          </p:cNvCxnSpPr>
          <p:nvPr/>
        </p:nvCxnSpPr>
        <p:spPr>
          <a:xfrm flipV="1">
            <a:off x="4837995" y="1652792"/>
            <a:ext cx="475045" cy="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 설명선 29"/>
          <p:cNvSpPr/>
          <p:nvPr/>
        </p:nvSpPr>
        <p:spPr>
          <a:xfrm>
            <a:off x="4953000" y="2423344"/>
            <a:ext cx="1641751" cy="291830"/>
          </a:xfrm>
          <a:prstGeom prst="wedgeRectCallout">
            <a:avLst>
              <a:gd name="adj1" fmla="val -44780"/>
              <a:gd name="adj2" fmla="val -28814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A</a:t>
            </a:r>
            <a:r>
              <a:rPr lang="ko-KR" altLang="en-US" sz="1050" b="1" smtClean="0">
                <a:solidFill>
                  <a:schemeClr val="tx1"/>
                </a:solidFill>
              </a:rPr>
              <a:t>에서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B</a:t>
            </a:r>
            <a:r>
              <a:rPr lang="ko-KR" altLang="en-US" sz="1050" b="1" smtClean="0">
                <a:solidFill>
                  <a:schemeClr val="tx1"/>
                </a:solidFill>
              </a:rPr>
              <a:t>로 개정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7294091" y="2087330"/>
            <a:ext cx="1641751" cy="291830"/>
          </a:xfrm>
          <a:prstGeom prst="wedgeRectCallout">
            <a:avLst>
              <a:gd name="adj1" fmla="val -58704"/>
              <a:gd name="adj2" fmla="val -16411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개정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없이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체크인 횟수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7" y="3861048"/>
            <a:ext cx="4718644" cy="261469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07" y="3825974"/>
            <a:ext cx="4561670" cy="2525757"/>
          </a:xfrm>
          <a:prstGeom prst="rect">
            <a:avLst/>
          </a:prstGeom>
        </p:spPr>
      </p:pic>
      <p:sp>
        <p:nvSpPr>
          <p:cNvPr id="34" name="순서도: 대체 처리 33"/>
          <p:cNvSpPr/>
          <p:nvPr/>
        </p:nvSpPr>
        <p:spPr>
          <a:xfrm>
            <a:off x="1054337" y="3796545"/>
            <a:ext cx="2530511" cy="392610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5833579" y="3760802"/>
            <a:ext cx="2530511" cy="392610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8" name="사각형 설명선 37"/>
          <p:cNvSpPr/>
          <p:nvPr/>
        </p:nvSpPr>
        <p:spPr>
          <a:xfrm>
            <a:off x="1772803" y="3288759"/>
            <a:ext cx="4116301" cy="291830"/>
          </a:xfrm>
          <a:prstGeom prst="wedgeRectCallout">
            <a:avLst>
              <a:gd name="adj1" fmla="val 50753"/>
              <a:gd name="adj2" fmla="val 12637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CAD </a:t>
            </a:r>
            <a:r>
              <a:rPr lang="ko-KR" altLang="en-US" sz="1050" b="1" smtClean="0">
                <a:solidFill>
                  <a:schemeClr val="tx1"/>
                </a:solidFill>
              </a:rPr>
              <a:t>문서가 수정된 후 다시 체크인되었으므로 이터레이션 증가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stCxn id="34" idx="3"/>
          </p:cNvCxnSpPr>
          <p:nvPr/>
        </p:nvCxnSpPr>
        <p:spPr>
          <a:xfrm>
            <a:off x="3584848" y="3992850"/>
            <a:ext cx="2248731" cy="12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786" y="2364711"/>
            <a:ext cx="509704" cy="42749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74231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1-8.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기본 환경 구성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분리된 브라우저 사용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344488" y="1081655"/>
            <a:ext cx="9361040" cy="6093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Creo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옵션을 설정하여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Workgroup Manager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창을 별도 표시할 수 있다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Config.pro (File &gt; Options &gt; Configuration Editor)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에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web_browser_in_separate_window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값을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yes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로 설정한다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014298"/>
            <a:ext cx="6192688" cy="46400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722" y="2035652"/>
            <a:ext cx="3983274" cy="31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1-8.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기본 환경 구성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이벤트 관리자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601072" y="1314141"/>
            <a:ext cx="410445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Creo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를 통한 방법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: File &gt; Manage Session</a:t>
            </a: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    &gt; Event Management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Web Browser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를 이용한 방법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: 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빠른 링크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&gt;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이벤트 관리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340768"/>
            <a:ext cx="4158836" cy="494655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60" y="2730310"/>
            <a:ext cx="2295525" cy="362902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339596" y="6309320"/>
            <a:ext cx="2717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[Web Browser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에서 실행할 때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1331880" y="6309320"/>
            <a:ext cx="2456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[Creo 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내부에서 실행할 때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14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784648" y="4581128"/>
            <a:ext cx="2646668" cy="43204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270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1-8.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기본 환경 구성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Local Cache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의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00472" y="1196752"/>
            <a:ext cx="9505056" cy="42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사용자가 </a:t>
            </a:r>
            <a:r>
              <a:rPr lang="en-US" altLang="ko-KR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PDMLink</a:t>
            </a:r>
            <a:r>
              <a:rPr lang="ko-KR" altLang="en-US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에서 본인의 작업 공간을 새로 생성하게 되면</a:t>
            </a:r>
            <a:r>
              <a:rPr lang="en-US" altLang="ko-KR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측과 클라이언트 측</a:t>
            </a:r>
            <a:r>
              <a:rPr lang="en-US" altLang="ko-KR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개인 </a:t>
            </a:r>
            <a:r>
              <a:rPr lang="en-US" altLang="ko-KR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PC)</a:t>
            </a:r>
            <a:r>
              <a:rPr lang="ko-KR" altLang="en-US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에 작업</a:t>
            </a:r>
            <a:r>
              <a:rPr lang="en-US" altLang="ko-KR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공간이 만들어지게 되는데 이때 클라이언트 측에 설정되는 작업 공간이 점유한 실제 저장 공간을 </a:t>
            </a:r>
            <a:r>
              <a:rPr lang="en-US" altLang="ko-KR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Local Cache</a:t>
            </a:r>
            <a:r>
              <a:rPr lang="ko-KR" altLang="en-US" sz="1300" dirty="0" smtClean="0">
                <a:solidFill>
                  <a:prstClr val="black"/>
                </a:solidFill>
                <a:latin typeface="맑은 고딕"/>
                <a:ea typeface="맑은 고딕"/>
              </a:rPr>
              <a:t>라고 명칭 한다</a:t>
            </a:r>
            <a:endParaRPr lang="en-US" altLang="ko-KR" sz="13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3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Local Cache</a:t>
            </a:r>
            <a:r>
              <a:rPr lang="ko-KR" altLang="en-US" sz="13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의 특징</a:t>
            </a:r>
            <a:endParaRPr lang="en-US" altLang="ko-KR" sz="13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+mn-ea"/>
                <a:ea typeface="+mn-ea"/>
              </a:rPr>
              <a:t>D:\ptc\pdm\cache </a:t>
            </a:r>
            <a:r>
              <a:rPr lang="ko-KR" altLang="en-US" sz="1300" dirty="0" smtClean="0">
                <a:latin typeface="+mn-ea"/>
                <a:ea typeface="+mn-ea"/>
              </a:rPr>
              <a:t>위치에 생성되며</a:t>
            </a:r>
            <a:r>
              <a:rPr lang="en-US" altLang="ko-KR" sz="1300" dirty="0" smtClean="0">
                <a:latin typeface="+mn-ea"/>
                <a:ea typeface="+mn-ea"/>
              </a:rPr>
              <a:t>, </a:t>
            </a:r>
            <a:r>
              <a:rPr lang="ko-KR" altLang="en-US" sz="1300" dirty="0" smtClean="0">
                <a:latin typeface="+mn-ea"/>
                <a:ea typeface="+mn-ea"/>
              </a:rPr>
              <a:t>사용자가 임의로 변경할 수 있다</a:t>
            </a:r>
            <a:endParaRPr lang="en-US" altLang="ko-KR" sz="1300" dirty="0" smtClean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사용자가 다루는 모든 데이터가 </a:t>
            </a:r>
            <a:r>
              <a:rPr lang="en-US" altLang="ko-KR" sz="1300" dirty="0" smtClean="0">
                <a:latin typeface="+mn-ea"/>
                <a:ea typeface="+mn-ea"/>
              </a:rPr>
              <a:t>Cache </a:t>
            </a:r>
            <a:r>
              <a:rPr lang="ko-KR" altLang="en-US" sz="1300" dirty="0" smtClean="0">
                <a:latin typeface="+mn-ea"/>
                <a:ea typeface="+mn-ea"/>
              </a:rPr>
              <a:t>공간에 저장되며</a:t>
            </a:r>
            <a:r>
              <a:rPr lang="en-US" altLang="ko-KR" sz="1300" dirty="0" smtClean="0">
                <a:latin typeface="+mn-ea"/>
                <a:ea typeface="+mn-ea"/>
              </a:rPr>
              <a:t>, Cache </a:t>
            </a:r>
            <a:r>
              <a:rPr lang="ko-KR" altLang="en-US" sz="1300" dirty="0" smtClean="0">
                <a:latin typeface="+mn-ea"/>
                <a:ea typeface="+mn-ea"/>
              </a:rPr>
              <a:t>용량은 사용 데이터 량에 비례하여 커지게 된다</a:t>
            </a:r>
            <a:endParaRPr lang="en-US" altLang="ko-KR" sz="1300" dirty="0" smtClean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물리적 </a:t>
            </a:r>
            <a:r>
              <a:rPr lang="en-US" altLang="ko-KR" sz="1300" dirty="0" smtClean="0">
                <a:latin typeface="+mn-ea"/>
                <a:ea typeface="+mn-ea"/>
              </a:rPr>
              <a:t>CAD </a:t>
            </a:r>
            <a:r>
              <a:rPr lang="ko-KR" altLang="en-US" sz="1300" dirty="0" smtClean="0">
                <a:latin typeface="+mn-ea"/>
                <a:ea typeface="+mn-ea"/>
              </a:rPr>
              <a:t>파일이 직접적으로 보이지는 않는다</a:t>
            </a:r>
            <a:endParaRPr lang="en-US" altLang="ko-KR" sz="1300" dirty="0" smtClean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300" b="1" dirty="0" smtClean="0">
                <a:solidFill>
                  <a:prstClr val="black"/>
                </a:solidFill>
                <a:latin typeface="+mn-ea"/>
                <a:ea typeface="+mn-ea"/>
              </a:rPr>
              <a:t>Cache </a:t>
            </a:r>
            <a:r>
              <a:rPr lang="ko-KR" altLang="en-US" sz="1300" b="1" dirty="0" smtClean="0">
                <a:solidFill>
                  <a:prstClr val="black"/>
                </a:solidFill>
                <a:latin typeface="+mn-ea"/>
                <a:ea typeface="+mn-ea"/>
              </a:rPr>
              <a:t>사용 상 주의 사항</a:t>
            </a:r>
            <a:endParaRPr lang="en-US" altLang="ko-KR" sz="13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한 컴퓨터에서 </a:t>
            </a:r>
            <a:r>
              <a:rPr lang="ko-KR" altLang="en-US" sz="1300" b="1" u="sng" dirty="0" smtClean="0">
                <a:latin typeface="+mn-ea"/>
                <a:ea typeface="+mn-ea"/>
              </a:rPr>
              <a:t>두 사람 이상의 계정으로 로그인 </a:t>
            </a:r>
            <a:r>
              <a:rPr lang="ko-KR" altLang="en-US" sz="1300" b="1" dirty="0" smtClean="0">
                <a:latin typeface="+mn-ea"/>
                <a:ea typeface="+mn-ea"/>
              </a:rPr>
              <a:t>하여 사용하면 안 된다</a:t>
            </a:r>
            <a:endParaRPr lang="en-US" altLang="ko-KR" sz="1300" b="1" dirty="0" smtClean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한 컴퓨터에서 </a:t>
            </a:r>
            <a:r>
              <a:rPr lang="ko-KR" altLang="en-US" sz="1300" b="1" u="sng" dirty="0" smtClean="0">
                <a:latin typeface="+mn-ea"/>
                <a:ea typeface="+mn-ea"/>
              </a:rPr>
              <a:t>서로 다른 버전의 동일 </a:t>
            </a:r>
            <a:r>
              <a:rPr lang="en-US" altLang="ko-KR" sz="1300" b="1" u="sng" dirty="0" smtClean="0">
                <a:latin typeface="+mn-ea"/>
                <a:ea typeface="+mn-ea"/>
              </a:rPr>
              <a:t>CAD </a:t>
            </a:r>
            <a:r>
              <a:rPr lang="ko-KR" altLang="en-US" sz="1300" b="1" u="sng" dirty="0" smtClean="0">
                <a:latin typeface="+mn-ea"/>
                <a:ea typeface="+mn-ea"/>
              </a:rPr>
              <a:t>프로그램</a:t>
            </a:r>
            <a:r>
              <a:rPr lang="ko-KR" altLang="en-US" sz="1300" b="1" dirty="0" smtClean="0">
                <a:latin typeface="+mn-ea"/>
                <a:ea typeface="+mn-ea"/>
              </a:rPr>
              <a:t>을 사용하면 안 된다</a:t>
            </a:r>
            <a:endParaRPr lang="en-US" altLang="ko-KR" sz="1300" b="1" dirty="0" smtClean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b="1" dirty="0" smtClean="0">
                <a:latin typeface="+mn-ea"/>
                <a:ea typeface="+mn-ea"/>
              </a:rPr>
              <a:t>Cache Size</a:t>
            </a:r>
            <a:r>
              <a:rPr lang="ko-KR" altLang="en-US" sz="1300" b="1" dirty="0" smtClean="0">
                <a:latin typeface="+mn-ea"/>
                <a:ea typeface="+mn-ea"/>
              </a:rPr>
              <a:t>가 커지게 되면</a:t>
            </a:r>
            <a:r>
              <a:rPr lang="en-US" altLang="ko-KR" sz="1300" b="1" dirty="0" smtClean="0">
                <a:latin typeface="+mn-ea"/>
                <a:ea typeface="+mn-ea"/>
              </a:rPr>
              <a:t>, </a:t>
            </a:r>
            <a:r>
              <a:rPr lang="ko-KR" altLang="en-US" sz="1300" b="1" dirty="0" smtClean="0">
                <a:latin typeface="+mn-ea"/>
                <a:ea typeface="+mn-ea"/>
              </a:rPr>
              <a:t>속도 저하 및 안정성 저하로 심각한 문제를 야기할 수 있으므로 주기적으로 </a:t>
            </a:r>
            <a:r>
              <a:rPr lang="en-US" altLang="ko-KR" sz="1300" b="1" dirty="0" smtClean="0">
                <a:latin typeface="+mn-ea"/>
                <a:ea typeface="+mn-ea"/>
              </a:rPr>
              <a:t>Purge</a:t>
            </a:r>
            <a:r>
              <a:rPr lang="ko-KR" altLang="en-US" sz="1300" b="1" dirty="0" smtClean="0">
                <a:latin typeface="+mn-ea"/>
                <a:ea typeface="+mn-ea"/>
              </a:rPr>
              <a:t>하거나 삭제하여야 속도 및 안정성을 확보할 수 있다 </a:t>
            </a:r>
            <a:r>
              <a:rPr lang="en-US" altLang="ko-KR" sz="1300" b="1" dirty="0" smtClean="0">
                <a:latin typeface="+mn-ea"/>
                <a:ea typeface="+mn-ea"/>
              </a:rPr>
              <a:t>(</a:t>
            </a:r>
            <a:r>
              <a:rPr lang="ko-KR" altLang="en-US" sz="1300" b="1" dirty="0" smtClean="0">
                <a:latin typeface="+mn-ea"/>
                <a:ea typeface="+mn-ea"/>
              </a:rPr>
              <a:t>뒷장의 작업 공간 관리 방법 참조</a:t>
            </a:r>
            <a:r>
              <a:rPr lang="en-US" altLang="ko-KR" sz="1300" b="1" dirty="0" smtClean="0">
                <a:latin typeface="+mn-ea"/>
                <a:ea typeface="+mn-ea"/>
              </a:rPr>
              <a:t>)</a:t>
            </a: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+mn-ea"/>
                <a:ea typeface="+mn-ea"/>
              </a:rPr>
              <a:t>Cache</a:t>
            </a:r>
            <a:r>
              <a:rPr lang="ko-KR" altLang="en-US" sz="1300" dirty="0" smtClean="0">
                <a:latin typeface="+mn-ea"/>
                <a:ea typeface="+mn-ea"/>
              </a:rPr>
              <a:t>에 오류가 발생하게 되면 데이터 복구가 되지 않으므로 데이터를 </a:t>
            </a:r>
            <a:r>
              <a:rPr lang="ko-KR" altLang="en-US" sz="1300" b="1" u="sng" dirty="0" smtClean="0">
                <a:latin typeface="+mn-ea"/>
                <a:ea typeface="+mn-ea"/>
              </a:rPr>
              <a:t>주기적으로 서버 측 작업 </a:t>
            </a:r>
            <a:r>
              <a:rPr lang="ko-KR" altLang="en-US" sz="1300" b="1" u="sng" dirty="0">
                <a:latin typeface="+mn-ea"/>
                <a:ea typeface="+mn-ea"/>
              </a:rPr>
              <a:t>공</a:t>
            </a:r>
            <a:r>
              <a:rPr lang="ko-KR" altLang="en-US" sz="1300" b="1" u="sng" dirty="0" smtClean="0">
                <a:latin typeface="+mn-ea"/>
                <a:ea typeface="+mn-ea"/>
              </a:rPr>
              <a:t>간에 </a:t>
            </a:r>
            <a:r>
              <a:rPr lang="en-US" altLang="ko-KR" sz="1300" b="1" u="sng" dirty="0" smtClean="0">
                <a:latin typeface="+mn-ea"/>
                <a:ea typeface="+mn-ea"/>
              </a:rPr>
              <a:t>Upload </a:t>
            </a:r>
            <a:r>
              <a:rPr lang="ko-KR" altLang="en-US" sz="1300" b="1" u="sng" dirty="0" smtClean="0">
                <a:latin typeface="+mn-ea"/>
                <a:ea typeface="+mn-ea"/>
              </a:rPr>
              <a:t>한다</a:t>
            </a:r>
            <a:endParaRPr lang="en-US" altLang="ko-KR" sz="1300" b="1" u="sng" dirty="0" smtClean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만약 </a:t>
            </a:r>
            <a:r>
              <a:rPr lang="en-US" altLang="ko-KR" sz="1300" b="1" dirty="0" smtClean="0">
                <a:latin typeface="+mn-ea"/>
                <a:ea typeface="+mn-ea"/>
              </a:rPr>
              <a:t>Cache </a:t>
            </a:r>
            <a:r>
              <a:rPr lang="ko-KR" altLang="en-US" sz="1300" b="1" dirty="0" smtClean="0">
                <a:latin typeface="+mn-ea"/>
                <a:ea typeface="+mn-ea"/>
              </a:rPr>
              <a:t>오류로 사용을 못하게 되면</a:t>
            </a:r>
            <a:r>
              <a:rPr lang="en-US" altLang="ko-KR" sz="1300" b="1" dirty="0" smtClean="0">
                <a:latin typeface="+mn-ea"/>
                <a:ea typeface="+mn-ea"/>
              </a:rPr>
              <a:t>, Cache</a:t>
            </a:r>
            <a:r>
              <a:rPr lang="ko-KR" altLang="en-US" sz="1300" b="1" dirty="0" smtClean="0">
                <a:latin typeface="+mn-ea"/>
                <a:ea typeface="+mn-ea"/>
              </a:rPr>
              <a:t>를 삭제한다</a:t>
            </a:r>
            <a:r>
              <a:rPr lang="en-US" altLang="ko-KR" sz="1300" b="1" dirty="0" smtClean="0">
                <a:latin typeface="+mn-ea"/>
                <a:ea typeface="+mn-ea"/>
              </a:rPr>
              <a:t>. </a:t>
            </a:r>
            <a:r>
              <a:rPr lang="ko-KR" altLang="en-US" sz="1300" b="1" dirty="0" smtClean="0">
                <a:latin typeface="+mn-ea"/>
                <a:ea typeface="+mn-ea"/>
              </a:rPr>
              <a:t>그 후에는 서버 측 작업 공간에 저장되어 있던 데이터가 자동적으로 클라이언트 작업공간과 동기화 된다</a:t>
            </a:r>
            <a:endParaRPr lang="ko-KR" altLang="en-US" sz="13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1176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1-8.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기본 환경 구성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Local Cache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의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00472" y="1124744"/>
            <a:ext cx="95050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PDMLink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시 생성되는 데이터 저장 위치인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Cache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정의 방법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</a:rPr>
              <a:t>PTC_WF_CACHE : d:\ptc\pdm\cache</a:t>
            </a: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</a:rPr>
              <a:t>PTC_WF_ROOT  : 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d:\</a:t>
            </a: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ptc\pdm\root</a:t>
            </a:r>
            <a:endParaRPr lang="en-US" altLang="ko-KR" sz="1400" b="1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1" y="2420888"/>
            <a:ext cx="4695825" cy="4210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97" y="2440310"/>
            <a:ext cx="4352925" cy="3867150"/>
          </a:xfrm>
          <a:prstGeom prst="rect">
            <a:avLst/>
          </a:prstGeom>
        </p:spPr>
      </p:pic>
      <p:sp>
        <p:nvSpPr>
          <p:cNvPr id="9" name="순서도: 대체 처리 8"/>
          <p:cNvSpPr/>
          <p:nvPr/>
        </p:nvSpPr>
        <p:spPr>
          <a:xfrm>
            <a:off x="3178894" y="5805264"/>
            <a:ext cx="1630090" cy="320602"/>
          </a:xfrm>
          <a:prstGeom prst="flowChartAlternateProcess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5483150" y="4941168"/>
            <a:ext cx="3430290" cy="320602"/>
          </a:xfrm>
          <a:prstGeom prst="flowChartAlternateProcess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9" idx="3"/>
            <a:endCxn id="10" idx="1"/>
          </p:cNvCxnSpPr>
          <p:nvPr/>
        </p:nvCxnSpPr>
        <p:spPr>
          <a:xfrm flipV="1">
            <a:off x="4808984" y="5101469"/>
            <a:ext cx="674166" cy="864096"/>
          </a:xfrm>
          <a:prstGeom prst="bentConnector3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57783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1-8.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기본 환경 구성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사용상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주의 항목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00472" y="1196752"/>
            <a:ext cx="950505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중복 이름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데이터 베이스 내부에서는 모든 파일의 </a:t>
            </a:r>
            <a:r>
              <a:rPr lang="ko-KR" altLang="en-US" sz="1400" b="1" u="sng" dirty="0" smtClean="0">
                <a:latin typeface="+mn-ea"/>
                <a:ea typeface="+mn-ea"/>
              </a:rPr>
              <a:t>중복 이름을 허용하지 않는다</a:t>
            </a:r>
            <a:endParaRPr lang="en-US" altLang="ko-KR" sz="1400" b="1" u="sng" dirty="0" smtClean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데이터를 새로 만들거나 </a:t>
            </a:r>
            <a:r>
              <a:rPr lang="en-US" altLang="ko-KR" sz="1400" dirty="0" smtClean="0">
                <a:latin typeface="+mn-ea"/>
                <a:ea typeface="+mn-ea"/>
              </a:rPr>
              <a:t>import </a:t>
            </a:r>
            <a:r>
              <a:rPr lang="ko-KR" altLang="en-US" sz="1400" dirty="0" smtClean="0">
                <a:latin typeface="+mn-ea"/>
                <a:ea typeface="+mn-ea"/>
              </a:rPr>
              <a:t>하기 전에 파일 이름이 중복되지 않도록 유의해야 한다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중복된 이름의 개체인 경우는 </a:t>
            </a:r>
            <a:r>
              <a:rPr lang="en-US" altLang="ko-KR" sz="1400" dirty="0" smtClean="0">
                <a:latin typeface="+mn-ea"/>
                <a:ea typeface="+mn-ea"/>
              </a:rPr>
              <a:t>Rename </a:t>
            </a:r>
            <a:r>
              <a:rPr lang="ko-KR" altLang="en-US" sz="1400" dirty="0" smtClean="0">
                <a:latin typeface="+mn-ea"/>
                <a:ea typeface="+mn-ea"/>
              </a:rPr>
              <a:t>하거나</a:t>
            </a:r>
            <a:r>
              <a:rPr lang="en-US" altLang="ko-KR" sz="1400" dirty="0" smtClean="0">
                <a:latin typeface="+mn-ea"/>
                <a:ea typeface="+mn-ea"/>
              </a:rPr>
              <a:t>, </a:t>
            </a:r>
            <a:r>
              <a:rPr lang="ko-KR" altLang="en-US" sz="1400" dirty="0" smtClean="0">
                <a:latin typeface="+mn-ea"/>
                <a:ea typeface="+mn-ea"/>
              </a:rPr>
              <a:t>기존에 체크인 된 데이터로 </a:t>
            </a:r>
            <a:r>
              <a:rPr lang="en-US" altLang="ko-KR" sz="1400" dirty="0" smtClean="0">
                <a:latin typeface="+mn-ea"/>
                <a:ea typeface="+mn-ea"/>
              </a:rPr>
              <a:t>Update </a:t>
            </a:r>
            <a:r>
              <a:rPr lang="ko-KR" altLang="en-US" sz="1400" dirty="0" smtClean="0">
                <a:latin typeface="+mn-ea"/>
                <a:ea typeface="+mn-ea"/>
              </a:rPr>
              <a:t>한다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매개 변수</a:t>
            </a:r>
            <a:endParaRPr lang="en-US" altLang="ko-KR" sz="1400" b="1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데이터 </a:t>
            </a:r>
            <a:r>
              <a:rPr lang="ko-KR" altLang="en-US" sz="1400" dirty="0" smtClean="0">
                <a:latin typeface="+mn-ea"/>
                <a:ea typeface="+mn-ea"/>
              </a:rPr>
              <a:t>베이스에 정의된 매개변수와 새로 등록시키는 파일의 </a:t>
            </a:r>
            <a:r>
              <a:rPr lang="ko-KR" altLang="en-US" sz="1400" b="1" u="sng" dirty="0" smtClean="0">
                <a:latin typeface="+mn-ea"/>
                <a:ea typeface="+mn-ea"/>
              </a:rPr>
              <a:t>매개변수는 동일해야 한다</a:t>
            </a:r>
            <a:endParaRPr lang="en-US" altLang="ko-KR" sz="1400" b="1" u="sng" dirty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n-ea"/>
                <a:ea typeface="+mn-ea"/>
              </a:rPr>
              <a:t>Creo </a:t>
            </a:r>
            <a:r>
              <a:rPr lang="ko-KR" altLang="en-US" sz="1400" b="1" u="sng" dirty="0" smtClean="0">
                <a:latin typeface="+mn-ea"/>
                <a:ea typeface="+mn-ea"/>
              </a:rPr>
              <a:t>매개변수는 지정</a:t>
            </a:r>
            <a:r>
              <a:rPr lang="en-US" altLang="ko-KR" sz="1400" b="1" u="sng" dirty="0" smtClean="0">
                <a:latin typeface="+mn-ea"/>
                <a:ea typeface="+mn-ea"/>
              </a:rPr>
              <a:t>(Designate) </a:t>
            </a:r>
            <a:r>
              <a:rPr lang="ko-KR" altLang="en-US" sz="1400" dirty="0" smtClean="0">
                <a:latin typeface="+mn-ea"/>
                <a:ea typeface="+mn-ea"/>
              </a:rPr>
              <a:t>되어 있어야 </a:t>
            </a:r>
            <a:r>
              <a:rPr lang="ko-KR" altLang="en-US" sz="1400" dirty="0">
                <a:latin typeface="+mn-ea"/>
                <a:ea typeface="+mn-ea"/>
              </a:rPr>
              <a:t>한다</a:t>
            </a:r>
            <a:endParaRPr lang="en-US" altLang="ko-KR" sz="1400" dirty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매개변수 값은 데이터 베이스 또는 </a:t>
            </a:r>
            <a:r>
              <a:rPr lang="en-US" altLang="ko-KR" sz="1400" dirty="0" smtClean="0">
                <a:latin typeface="+mn-ea"/>
                <a:ea typeface="+mn-ea"/>
              </a:rPr>
              <a:t>Creo</a:t>
            </a:r>
            <a:r>
              <a:rPr lang="ko-KR" altLang="en-US" sz="1400" dirty="0" smtClean="0">
                <a:latin typeface="+mn-ea"/>
                <a:ea typeface="+mn-ea"/>
              </a:rPr>
              <a:t>에서 수정 가능하다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체크인 전 데이터 확인</a:t>
            </a:r>
            <a:endParaRPr lang="en-US" altLang="ko-KR" sz="1400" b="1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본인이 </a:t>
            </a:r>
            <a:r>
              <a:rPr lang="ko-KR" altLang="en-US" sz="1400" b="1" u="sng" dirty="0" smtClean="0">
                <a:latin typeface="+mn-ea"/>
                <a:ea typeface="+mn-ea"/>
              </a:rPr>
              <a:t>수정하지 말아야 할 데이터</a:t>
            </a:r>
            <a:r>
              <a:rPr lang="ko-KR" altLang="en-US" sz="1400" dirty="0" smtClean="0">
                <a:latin typeface="+mn-ea"/>
                <a:ea typeface="+mn-ea"/>
              </a:rPr>
              <a:t>를 수정하고 체크인하는 오류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신규 데이터인 경우에는 </a:t>
            </a:r>
            <a:r>
              <a:rPr lang="ko-KR" altLang="en-US" sz="1400" b="1" u="sng" dirty="0" smtClean="0">
                <a:latin typeface="+mn-ea"/>
                <a:ea typeface="+mn-ea"/>
              </a:rPr>
              <a:t>공통 폴더의 정확한 위치</a:t>
            </a:r>
            <a:r>
              <a:rPr lang="ko-KR" altLang="en-US" sz="1400" dirty="0" smtClean="0">
                <a:latin typeface="+mn-ea"/>
                <a:ea typeface="+mn-ea"/>
              </a:rPr>
              <a:t>를 설정하지 않고 체크인하는 오류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+mn-ea"/>
                <a:ea typeface="+mn-ea"/>
              </a:rPr>
              <a:t>CRC </a:t>
            </a:r>
            <a:r>
              <a:rPr lang="ko-KR" altLang="en-US" sz="1400" dirty="0" smtClean="0">
                <a:latin typeface="+mn-ea"/>
                <a:ea typeface="+mn-ea"/>
              </a:rPr>
              <a:t>오류</a:t>
            </a:r>
            <a:r>
              <a:rPr lang="en-US" altLang="ko-KR" sz="1400" dirty="0" smtClean="0">
                <a:latin typeface="+mn-ea"/>
                <a:ea typeface="+mn-ea"/>
              </a:rPr>
              <a:t>, </a:t>
            </a:r>
            <a:r>
              <a:rPr lang="ko-KR" altLang="en-US" sz="1400" dirty="0" smtClean="0">
                <a:latin typeface="+mn-ea"/>
                <a:ea typeface="+mn-ea"/>
              </a:rPr>
              <a:t>어셈블리에 </a:t>
            </a:r>
            <a:r>
              <a:rPr lang="ko-KR" altLang="en-US" sz="1400" b="1" u="sng" dirty="0" smtClean="0">
                <a:latin typeface="+mn-ea"/>
                <a:ea typeface="+mn-ea"/>
              </a:rPr>
              <a:t>억제된 개체</a:t>
            </a:r>
            <a:r>
              <a:rPr lang="ko-KR" altLang="en-US" sz="1400" dirty="0" smtClean="0">
                <a:latin typeface="+mn-ea"/>
                <a:ea typeface="+mn-ea"/>
              </a:rPr>
              <a:t>로 인해 누락되는 오류</a:t>
            </a:r>
            <a:r>
              <a:rPr lang="en-US" altLang="ko-KR" sz="1400" dirty="0" smtClean="0">
                <a:latin typeface="+mn-ea"/>
                <a:ea typeface="+mn-ea"/>
              </a:rPr>
              <a:t>, </a:t>
            </a:r>
            <a:r>
              <a:rPr lang="ko-KR" altLang="en-US" sz="1400" dirty="0" smtClean="0">
                <a:latin typeface="+mn-ea"/>
                <a:ea typeface="+mn-ea"/>
              </a:rPr>
              <a:t>외부 참조 원본이 누락되는 </a:t>
            </a:r>
            <a:r>
              <a:rPr lang="ko-KR" altLang="en-US" sz="1400" b="1" u="sng" dirty="0" smtClean="0">
                <a:latin typeface="+mn-ea"/>
                <a:ea typeface="+mn-ea"/>
              </a:rPr>
              <a:t>오류</a:t>
            </a:r>
            <a:r>
              <a:rPr lang="en-US" altLang="ko-KR" sz="1400" b="1" u="sng" dirty="0" smtClean="0">
                <a:latin typeface="+mn-ea"/>
                <a:ea typeface="+mn-ea"/>
              </a:rPr>
              <a:t>(ghost) </a:t>
            </a:r>
            <a:r>
              <a:rPr lang="ko-KR" altLang="en-US" sz="1400" dirty="0" smtClean="0">
                <a:latin typeface="+mn-ea"/>
                <a:ea typeface="+mn-ea"/>
              </a:rPr>
              <a:t>등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한글 경로 및 빈칸</a:t>
            </a:r>
            <a:endParaRPr lang="en-US" altLang="ko-KR" sz="1400" b="1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626879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로컬 </a:t>
            </a:r>
            <a:r>
              <a:rPr lang="en-US" altLang="ko-KR" sz="1400" dirty="0" smtClean="0">
                <a:latin typeface="+mn-ea"/>
                <a:ea typeface="+mn-ea"/>
              </a:rPr>
              <a:t>HDD</a:t>
            </a:r>
            <a:r>
              <a:rPr lang="ko-KR" altLang="en-US" sz="1400" dirty="0" smtClean="0">
                <a:latin typeface="+mn-ea"/>
                <a:ea typeface="+mn-ea"/>
              </a:rPr>
              <a:t>에 저장된 데이터를 </a:t>
            </a:r>
            <a:r>
              <a:rPr lang="en-US" altLang="ko-KR" sz="1400" dirty="0" smtClean="0">
                <a:latin typeface="+mn-ea"/>
                <a:ea typeface="+mn-ea"/>
              </a:rPr>
              <a:t>Import </a:t>
            </a:r>
            <a:r>
              <a:rPr lang="ko-KR" altLang="en-US" sz="1400" dirty="0" smtClean="0">
                <a:latin typeface="+mn-ea"/>
                <a:ea typeface="+mn-ea"/>
              </a:rPr>
              <a:t>할 때는 </a:t>
            </a:r>
            <a:r>
              <a:rPr lang="ko-KR" altLang="en-US" sz="1400" b="1" u="sng" dirty="0" smtClean="0">
                <a:latin typeface="+mn-ea"/>
                <a:ea typeface="+mn-ea"/>
              </a:rPr>
              <a:t>저장 경로에 한글 또는 빈칸</a:t>
            </a:r>
            <a:r>
              <a:rPr lang="en-US" altLang="ko-KR" sz="1400" b="1" u="sng" dirty="0" smtClean="0">
                <a:latin typeface="+mn-ea"/>
                <a:ea typeface="+mn-ea"/>
              </a:rPr>
              <a:t>, </a:t>
            </a:r>
            <a:r>
              <a:rPr lang="ko-KR" altLang="en-US" sz="1400" b="1" u="sng" dirty="0" smtClean="0">
                <a:latin typeface="+mn-ea"/>
                <a:ea typeface="+mn-ea"/>
              </a:rPr>
              <a:t>특수 문자 등이 들어가지 않도록 한다</a:t>
            </a:r>
            <a:endParaRPr lang="en-US" altLang="ko-KR" sz="1400" b="1" u="sng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6706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1-8.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기본 환경 구성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상태 창의 기호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00472" y="1196752"/>
            <a:ext cx="453650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n-ea"/>
                <a:ea typeface="+mn-ea"/>
              </a:rPr>
              <a:t>PDMLink</a:t>
            </a:r>
            <a:r>
              <a:rPr lang="ko-KR" altLang="en-US" sz="1400" dirty="0" smtClean="0">
                <a:latin typeface="+mn-ea"/>
                <a:ea typeface="+mn-ea"/>
              </a:rPr>
              <a:t>는 공통 저장 공간에 저장된 파일의 수정 상황을 실시간으로 전 사용자와 공유하므로 작업 파일의 상태를 검토하는 것이 중요하다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창 디스플레이 세팅을 적절하게 설정하여 상태 창이 파일 이름 앞 쪽으로 위치할 수 있도록 한다</a:t>
            </a:r>
            <a:endParaRPr lang="en-US" altLang="ko-KR" sz="14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16" y="1196752"/>
            <a:ext cx="4686122" cy="54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0. </a:t>
            </a:r>
            <a:r>
              <a:rPr lang="ko-KR" altLang="en-US" sz="1800" dirty="0"/>
              <a:t>목차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절차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각형 9"/>
          <p:cNvSpPr/>
          <p:nvPr/>
        </p:nvSpPr>
        <p:spPr>
          <a:xfrm>
            <a:off x="272480" y="1340768"/>
            <a:ext cx="2340000" cy="576000"/>
          </a:xfrm>
          <a:prstGeom prst="homePlat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환경 구성 및 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UI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2558824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2.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 시작하기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34639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3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공간에서</a:t>
            </a:r>
            <a:endParaRPr lang="en-US" altLang="ko-KR" sz="16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7300292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4.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서버에</a:t>
            </a:r>
            <a:endParaRPr lang="en-US" altLang="ko-KR" sz="16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저장하기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272480" y="206084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1-1.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메인 화면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272480" y="256279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1-2.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작업 공간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UI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265101" y="306475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1-3.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공통 </a:t>
            </a:r>
            <a:r>
              <a:rPr lang="ko-KR" altLang="en-US" sz="1200" b="1" dirty="0">
                <a:solidFill>
                  <a:schemeClr val="tx1"/>
                </a:solidFill>
              </a:rPr>
              <a:t>공간 </a:t>
            </a:r>
            <a:r>
              <a:rPr lang="en-US" altLang="ko-KR" sz="1200" b="1" dirty="0">
                <a:solidFill>
                  <a:schemeClr val="tx1"/>
                </a:solidFill>
              </a:rPr>
              <a:t>UI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272480" y="356670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1-4.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세부 정보 </a:t>
            </a:r>
            <a:r>
              <a:rPr lang="en-US" altLang="ko-KR" sz="1200" b="1" dirty="0">
                <a:solidFill>
                  <a:schemeClr val="tx1"/>
                </a:solidFill>
              </a:rPr>
              <a:t>UI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순서도: 대체 처리 39"/>
          <p:cNvSpPr/>
          <p:nvPr/>
        </p:nvSpPr>
        <p:spPr>
          <a:xfrm>
            <a:off x="272480" y="406865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1-5.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유형 검색 및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indent="361950"/>
            <a:r>
              <a:rPr lang="ko-KR" altLang="en-US" sz="1200" b="1" dirty="0" smtClean="0">
                <a:solidFill>
                  <a:schemeClr val="tx1"/>
                </a:solidFill>
              </a:rPr>
              <a:t>테이블에서 검색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순서도: 대체 처리 40"/>
          <p:cNvSpPr/>
          <p:nvPr/>
        </p:nvSpPr>
        <p:spPr>
          <a:xfrm>
            <a:off x="272480" y="4570603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1-6.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체크인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체크 아웃 이해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순서도: 대체 처리 41"/>
          <p:cNvSpPr/>
          <p:nvPr/>
        </p:nvSpPr>
        <p:spPr>
          <a:xfrm>
            <a:off x="265101" y="50725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1-7.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버전의 이해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265101" y="5574505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1-8.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기본 환경 구성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순서도: 대체 처리 43"/>
          <p:cNvSpPr/>
          <p:nvPr/>
        </p:nvSpPr>
        <p:spPr>
          <a:xfrm>
            <a:off x="272480" y="607645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1-9. PDM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소개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2648824" y="2060847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-1. </a:t>
            </a:r>
            <a:r>
              <a:rPr lang="ko-KR" altLang="en-US" sz="1200" dirty="0" smtClean="0">
                <a:solidFill>
                  <a:schemeClr val="tx1"/>
                </a:solidFill>
              </a:rPr>
              <a:t>서버 접속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순서도: 대체 처리 45"/>
          <p:cNvSpPr/>
          <p:nvPr/>
        </p:nvSpPr>
        <p:spPr>
          <a:xfrm>
            <a:off x="2648824" y="256279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 생성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2641445" y="306474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-3.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검색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2648824" y="356670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2-4. </a:t>
            </a:r>
            <a:r>
              <a:rPr lang="ko-KR" altLang="en-US" sz="1200" dirty="0" smtClean="0">
                <a:solidFill>
                  <a:schemeClr val="tx1"/>
                </a:solidFill>
              </a:rPr>
              <a:t>파일 상세 정보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2648824" y="406865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2-5.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공간에 추가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순서도: 대체 처리 49"/>
          <p:cNvSpPr/>
          <p:nvPr/>
        </p:nvSpPr>
        <p:spPr>
          <a:xfrm>
            <a:off x="2648824" y="457060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2-6.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 아웃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순서도: 대체 처리 50"/>
          <p:cNvSpPr/>
          <p:nvPr/>
        </p:nvSpPr>
        <p:spPr>
          <a:xfrm>
            <a:off x="2644870" y="50725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2-7. </a:t>
            </a:r>
            <a:r>
              <a:rPr lang="ko-KR" altLang="en-US" sz="1200" dirty="0" smtClean="0">
                <a:solidFill>
                  <a:schemeClr val="tx1"/>
                </a:solidFill>
              </a:rPr>
              <a:t>뷰 디스플레이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5025168" y="204524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3-1. </a:t>
            </a:r>
            <a:r>
              <a:rPr lang="ko-KR" altLang="en-US" sz="1200" dirty="0" smtClean="0">
                <a:solidFill>
                  <a:schemeClr val="tx1"/>
                </a:solidFill>
              </a:rPr>
              <a:t>속성 편집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5025168" y="2549146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dirty="0" smtClean="0">
                <a:solidFill>
                  <a:schemeClr val="tx1"/>
                </a:solidFill>
              </a:rPr>
              <a:t>업데이트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5017789" y="305304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3-3. </a:t>
            </a:r>
            <a:r>
              <a:rPr lang="ko-KR" altLang="en-US" sz="1200" dirty="0" smtClean="0">
                <a:solidFill>
                  <a:schemeClr val="tx1"/>
                </a:solidFill>
              </a:rPr>
              <a:t>저장하고 업로드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025168" y="355695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3-4. </a:t>
            </a:r>
            <a:r>
              <a:rPr lang="ko-KR" altLang="en-US" sz="1200" dirty="0" smtClean="0">
                <a:solidFill>
                  <a:schemeClr val="tx1"/>
                </a:solidFill>
              </a:rPr>
              <a:t>다른 이름으로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025168" y="406085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3-5.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체크아웃 및 계속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5025168" y="45647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-6. </a:t>
            </a:r>
            <a:r>
              <a:rPr lang="ko-KR" altLang="en-US" sz="1200" dirty="0" smtClean="0">
                <a:solidFill>
                  <a:schemeClr val="tx1"/>
                </a:solidFill>
              </a:rPr>
              <a:t>파일 잠그기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5024639" y="5068656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-7.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체크아웃 명령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취소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순서도: 대체 처리 63"/>
          <p:cNvSpPr/>
          <p:nvPr/>
        </p:nvSpPr>
        <p:spPr>
          <a:xfrm>
            <a:off x="5024639" y="557255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-8.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공간에서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61950"/>
            <a:r>
              <a:rPr lang="ko-KR" altLang="en-US" sz="1200" dirty="0" smtClean="0">
                <a:solidFill>
                  <a:schemeClr val="tx1"/>
                </a:solidFill>
              </a:rPr>
              <a:t>객체 제거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순서도: 대체 처리 65"/>
          <p:cNvSpPr/>
          <p:nvPr/>
        </p:nvSpPr>
        <p:spPr>
          <a:xfrm>
            <a:off x="5017789" y="607645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-9.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공간에서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indent="361950"/>
            <a:r>
              <a:rPr lang="ko-KR" altLang="en-US" sz="1200" dirty="0" smtClean="0">
                <a:solidFill>
                  <a:schemeClr val="tx1"/>
                </a:solidFill>
              </a:rPr>
              <a:t>가져오기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내보내기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순서도: 대체 처리 66"/>
          <p:cNvSpPr/>
          <p:nvPr/>
        </p:nvSpPr>
        <p:spPr>
          <a:xfrm>
            <a:off x="7401512" y="2060847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-1.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7401512" y="256162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dirty="0" smtClean="0">
                <a:solidFill>
                  <a:schemeClr val="tx1"/>
                </a:solidFill>
              </a:rPr>
              <a:t>개정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7394133" y="306240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-3. </a:t>
            </a:r>
            <a:r>
              <a:rPr lang="ko-KR" altLang="en-US" sz="1200" dirty="0" smtClean="0">
                <a:solidFill>
                  <a:schemeClr val="tx1"/>
                </a:solidFill>
              </a:rPr>
              <a:t>상태 설정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7401512" y="356319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-4. </a:t>
            </a:r>
            <a:r>
              <a:rPr lang="ko-KR" altLang="en-US" sz="1200" dirty="0" smtClean="0">
                <a:solidFill>
                  <a:schemeClr val="tx1"/>
                </a:solidFill>
              </a:rPr>
              <a:t>임무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7401512" y="406397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-5. </a:t>
            </a:r>
            <a:r>
              <a:rPr lang="ko-KR" altLang="en-US" sz="1200" dirty="0" smtClean="0">
                <a:solidFill>
                  <a:schemeClr val="tx1"/>
                </a:solidFill>
              </a:rPr>
              <a:t>일반 문서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7401512" y="45647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-6. BOM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추출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94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1-9. PDMLink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소개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3165" r="1722" b="5612"/>
          <a:stretch/>
        </p:blipFill>
        <p:spPr bwMode="auto">
          <a:xfrm>
            <a:off x="56457" y="1556792"/>
            <a:ext cx="6732194" cy="42484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969224" y="1098327"/>
            <a:ext cx="2736304" cy="34624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1.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도면 관리 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(CAD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데이터 관리 방안</a:t>
            </a:r>
            <a:endParaRPr lang="en-US" altLang="ko-KR" sz="105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7329264" y="1444577"/>
            <a:ext cx="2376264" cy="1040340"/>
          </a:xfrm>
          <a:prstGeom prst="flowChartAlternateProcess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도면 검색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도면 상세 정보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도면 속성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도면 이력 관리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상세 정보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형상 미리 보기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도면 등록 현황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권한 관리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부품 정보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기술 문서 연계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69224" y="2589153"/>
            <a:ext cx="2736304" cy="34624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2. BOM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관리 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(ERP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를 위한 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BOM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생성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en-US" altLang="ko-KR" sz="105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7329264" y="2935402"/>
            <a:ext cx="2376264" cy="874980"/>
          </a:xfrm>
          <a:prstGeom prst="flowChartAlternateProcess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부품 등록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승인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부품 속성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부품 이력 관리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chemeClr val="tx1"/>
                </a:solidFill>
              </a:rPr>
              <a:t>BOM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편집기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chemeClr val="tx1"/>
                </a:solidFill>
              </a:rPr>
              <a:t>BOM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비교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69224" y="3935963"/>
            <a:ext cx="2736304" cy="34624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3.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설계 변경 관리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(EO, ECR, ECN)</a:t>
            </a:r>
            <a:endParaRPr lang="en-US" altLang="ko-KR" sz="105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7329264" y="4282212"/>
            <a:ext cx="2376264" cy="874980"/>
          </a:xfrm>
          <a:prstGeom prst="flowChartAlternateProcess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설계 변경 요청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chemeClr val="tx1"/>
                </a:solidFill>
              </a:rPr>
              <a:t>ECR / EC / ECO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승인 및 배포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설계 변경 이력 관리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설계 변경 진행 모니터링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69224" y="5282773"/>
            <a:ext cx="2736304" cy="34624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4.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문서 관리 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기술 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/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실험 보고서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en-US" altLang="ko-KR" sz="105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순서도: 대체 처리 15"/>
          <p:cNvSpPr/>
          <p:nvPr/>
        </p:nvSpPr>
        <p:spPr>
          <a:xfrm>
            <a:off x="7329264" y="5629023"/>
            <a:ext cx="2376264" cy="896322"/>
          </a:xfrm>
          <a:prstGeom prst="flowChartAlternateProcess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기술 문서 등록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승인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기술 문서 개정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이력 관리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문서 분류 체계 관리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tx1"/>
                </a:solidFill>
              </a:rPr>
              <a:t>기술 문서 검색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권한 관리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728864" y="1535305"/>
            <a:ext cx="792088" cy="12277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87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277" y="5851817"/>
            <a:ext cx="1434898" cy="659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1-9. PDMLink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소개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대체 처리 4"/>
          <p:cNvSpPr/>
          <p:nvPr/>
        </p:nvSpPr>
        <p:spPr>
          <a:xfrm>
            <a:off x="416496" y="2384235"/>
            <a:ext cx="6048672" cy="3419813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</a:rPr>
              <a:t>          Meta Data                    Physical Data  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6" name="순서도: 대체 처리 5"/>
          <p:cNvSpPr/>
          <p:nvPr/>
        </p:nvSpPr>
        <p:spPr>
          <a:xfrm>
            <a:off x="6753200" y="2384235"/>
            <a:ext cx="2664296" cy="3419814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/>
                </a:solidFill>
              </a:rPr>
              <a:t>변환 서버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278" y="1412776"/>
            <a:ext cx="1469538" cy="862483"/>
          </a:xfrm>
          <a:prstGeom prst="rect">
            <a:avLst/>
          </a:prstGeom>
        </p:spPr>
      </p:pic>
      <p:sp>
        <p:nvSpPr>
          <p:cNvPr id="10" name="순서도: 대체 처리 9"/>
          <p:cNvSpPr/>
          <p:nvPr/>
        </p:nvSpPr>
        <p:spPr>
          <a:xfrm>
            <a:off x="7113240" y="3096463"/>
            <a:ext cx="1944216" cy="2515865"/>
          </a:xfrm>
          <a:prstGeom prst="flowChartAlternateProcess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</a:rPr>
              <a:t>Worker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11" name="순서도: 대체 처리 10"/>
          <p:cNvSpPr/>
          <p:nvPr/>
        </p:nvSpPr>
        <p:spPr>
          <a:xfrm>
            <a:off x="679426" y="3096463"/>
            <a:ext cx="2699023" cy="2515865"/>
          </a:xfrm>
          <a:prstGeom prst="flowChartAlternateProcess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</a:rPr>
              <a:t>Data Table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3531480" y="3100878"/>
            <a:ext cx="2699023" cy="2515865"/>
          </a:xfrm>
          <a:prstGeom prst="flowChartAlternateProcess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</a:rPr>
              <a:t>Vault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249144" y="3698722"/>
            <a:ext cx="898004" cy="877740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변환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아래로 구부러진 화살표 13"/>
          <p:cNvSpPr/>
          <p:nvPr/>
        </p:nvSpPr>
        <p:spPr>
          <a:xfrm>
            <a:off x="6249144" y="3672527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아래로 구부러진 화살표 14"/>
          <p:cNvSpPr/>
          <p:nvPr/>
        </p:nvSpPr>
        <p:spPr>
          <a:xfrm rot="11003123">
            <a:off x="6189997" y="4158006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84648" y="5459083"/>
            <a:ext cx="898004" cy="877740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수정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아래로 구부러진 화살표 16"/>
          <p:cNvSpPr/>
          <p:nvPr/>
        </p:nvSpPr>
        <p:spPr>
          <a:xfrm>
            <a:off x="1784648" y="5432888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아래로 구부러진 화살표 17"/>
          <p:cNvSpPr/>
          <p:nvPr/>
        </p:nvSpPr>
        <p:spPr>
          <a:xfrm rot="11003123">
            <a:off x="1725501" y="5918367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굽은 화살표 1"/>
          <p:cNvSpPr/>
          <p:nvPr/>
        </p:nvSpPr>
        <p:spPr>
          <a:xfrm rot="10800000">
            <a:off x="2803820" y="2264521"/>
            <a:ext cx="648073" cy="1247911"/>
          </a:xfrm>
          <a:prstGeom prst="bentArrow">
            <a:avLst/>
          </a:prstGeom>
          <a:solidFill>
            <a:srgbClr val="CCFFCC"/>
          </a:solidFill>
          <a:ln w="31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rot="10800000" flipH="1">
            <a:off x="3440833" y="2271074"/>
            <a:ext cx="628627" cy="1247911"/>
          </a:xfrm>
          <a:prstGeom prst="bentArrow">
            <a:avLst/>
          </a:prstGeom>
          <a:solidFill>
            <a:srgbClr val="CCFFCC"/>
          </a:solidFill>
          <a:ln w="31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굽은 화살표 21"/>
          <p:cNvSpPr/>
          <p:nvPr/>
        </p:nvSpPr>
        <p:spPr>
          <a:xfrm rot="5400000">
            <a:off x="2676946" y="5300332"/>
            <a:ext cx="1111522" cy="642594"/>
          </a:xfrm>
          <a:prstGeom prst="bentArrow">
            <a:avLst>
              <a:gd name="adj1" fmla="val 25000"/>
              <a:gd name="adj2" fmla="val 23518"/>
              <a:gd name="adj3" fmla="val 25000"/>
              <a:gd name="adj4" fmla="val 43750"/>
            </a:avLst>
          </a:prstGeom>
          <a:solidFill>
            <a:srgbClr val="CCFFCC"/>
          </a:solidFill>
          <a:ln w="31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굽은 화살표 22"/>
          <p:cNvSpPr/>
          <p:nvPr/>
        </p:nvSpPr>
        <p:spPr>
          <a:xfrm rot="5400000" flipV="1">
            <a:off x="2998243" y="5331874"/>
            <a:ext cx="1111522" cy="560909"/>
          </a:xfrm>
          <a:prstGeom prst="bentArrow">
            <a:avLst>
              <a:gd name="adj1" fmla="val 25000"/>
              <a:gd name="adj2" fmla="val 23518"/>
              <a:gd name="adj3" fmla="val 25000"/>
              <a:gd name="adj4" fmla="val 43750"/>
            </a:avLst>
          </a:prstGeom>
          <a:solidFill>
            <a:srgbClr val="CCFFCC"/>
          </a:solidFill>
          <a:ln w="31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74876" y="3240479"/>
            <a:ext cx="898004" cy="877740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정보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분리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74876" y="4320599"/>
            <a:ext cx="898004" cy="877740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정보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결합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-447601" y="6070584"/>
            <a:ext cx="2858811" cy="445692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Save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As, Rename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속성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593287" y="2371345"/>
            <a:ext cx="1695087" cy="445692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체크인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504728" y="5390510"/>
            <a:ext cx="1695087" cy="445692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체크아웃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58508" y="1052736"/>
            <a:ext cx="420300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  <a:ea typeface="+mn-ea"/>
              </a:rPr>
              <a:t>PDMLink </a:t>
            </a:r>
            <a:r>
              <a:rPr lang="ko-KR" altLang="en-US" sz="1400" b="1" dirty="0" smtClean="0">
                <a:latin typeface="+mn-ea"/>
                <a:ea typeface="+mn-ea"/>
              </a:rPr>
              <a:t>내에서 데이터 수정 시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798329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WGM</a:t>
            </a:r>
            <a:r>
              <a:rPr lang="ko-KR" altLang="en-US" sz="1200" dirty="0" smtClean="0">
                <a:latin typeface="+mn-ea"/>
                <a:ea typeface="+mn-ea"/>
              </a:rPr>
              <a:t>에서는 </a:t>
            </a:r>
            <a:r>
              <a:rPr lang="en-US" altLang="ko-KR" sz="1200" dirty="0" smtClean="0">
                <a:latin typeface="+mn-ea"/>
                <a:ea typeface="+mn-ea"/>
              </a:rPr>
              <a:t>Meta + Physical </a:t>
            </a:r>
            <a:r>
              <a:rPr lang="ko-KR" altLang="en-US" sz="1200" dirty="0" smtClean="0">
                <a:latin typeface="+mn-ea"/>
                <a:ea typeface="+mn-ea"/>
              </a:rPr>
              <a:t>결합된 상태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798329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Viewable </a:t>
            </a:r>
            <a:r>
              <a:rPr lang="ko-KR" altLang="en-US" sz="1200" dirty="0" smtClean="0">
                <a:latin typeface="+mn-ea"/>
                <a:ea typeface="+mn-ea"/>
              </a:rPr>
              <a:t>데이터는 재생성 필요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04928" y="6070277"/>
            <a:ext cx="2127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Workgroup Manager</a:t>
            </a:r>
            <a:endParaRPr lang="ko-KR" altLang="en-US" sz="1600" dirty="0">
              <a:latin typeface="+mn-ea"/>
              <a:ea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58" y="3682766"/>
            <a:ext cx="1892920" cy="96570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28" y="3903120"/>
            <a:ext cx="1892920" cy="96570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44" y="4054518"/>
            <a:ext cx="1892920" cy="96570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l="27902" t="22493" r="13297" b="19065"/>
          <a:stretch/>
        </p:blipFill>
        <p:spPr>
          <a:xfrm>
            <a:off x="4025911" y="3825361"/>
            <a:ext cx="1697959" cy="990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64" y="3903928"/>
            <a:ext cx="1760920" cy="10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1-9. PDMLink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소개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대체 처리 36"/>
          <p:cNvSpPr/>
          <p:nvPr/>
        </p:nvSpPr>
        <p:spPr>
          <a:xfrm>
            <a:off x="344488" y="1196752"/>
            <a:ext cx="1656184" cy="360040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사이트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2384781" y="1196752"/>
            <a:ext cx="1800000" cy="360040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조직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4568890" y="1196752"/>
            <a:ext cx="2808312" cy="360040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컨텍스트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제품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라이브러리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순서도: 대체 처리 39"/>
          <p:cNvSpPr/>
          <p:nvPr/>
        </p:nvSpPr>
        <p:spPr>
          <a:xfrm>
            <a:off x="7761312" y="1196752"/>
            <a:ext cx="1800000" cy="360040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폴더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8" y="2204864"/>
            <a:ext cx="2132384" cy="43349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1203" r="39761"/>
          <a:stretch/>
        </p:blipFill>
        <p:spPr>
          <a:xfrm>
            <a:off x="3105516" y="2795222"/>
            <a:ext cx="1898657" cy="18579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39999"/>
          <a:stretch/>
        </p:blipFill>
        <p:spPr>
          <a:xfrm>
            <a:off x="6210157" y="2836093"/>
            <a:ext cx="3302513" cy="1673027"/>
          </a:xfrm>
          <a:prstGeom prst="rect">
            <a:avLst/>
          </a:prstGeom>
        </p:spPr>
      </p:pic>
      <p:sp>
        <p:nvSpPr>
          <p:cNvPr id="42" name="순서도: 대체 처리 41"/>
          <p:cNvSpPr/>
          <p:nvPr/>
        </p:nvSpPr>
        <p:spPr>
          <a:xfrm>
            <a:off x="2648744" y="2406770"/>
            <a:ext cx="2376264" cy="388452"/>
          </a:xfrm>
          <a:prstGeom prst="flowChartAlternateProcess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제품 컨텍스트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20952" y="4852317"/>
            <a:ext cx="4991718" cy="1384995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  <a:ea typeface="+mn-ea"/>
              </a:rPr>
              <a:t>일반 설계자   </a:t>
            </a:r>
            <a:r>
              <a:rPr lang="en-US" altLang="ko-KR" sz="1400" b="1" dirty="0" smtClean="0">
                <a:latin typeface="+mn-ea"/>
                <a:ea typeface="+mn-ea"/>
              </a:rPr>
              <a:t>: Common + Supply + Library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  <a:ea typeface="+mn-ea"/>
              </a:rPr>
              <a:t>특수 설계자</a:t>
            </a:r>
            <a:r>
              <a:rPr lang="en-US" altLang="ko-KR" sz="1400" b="1" dirty="0" smtClean="0">
                <a:latin typeface="+mn-ea"/>
                <a:ea typeface="+mn-ea"/>
              </a:rPr>
              <a:t>1 : </a:t>
            </a:r>
            <a:r>
              <a:rPr lang="en-US" altLang="ko-KR" sz="1400" b="1" dirty="0">
                <a:latin typeface="+mn-ea"/>
                <a:ea typeface="+mn-ea"/>
              </a:rPr>
              <a:t>Common + Supply + Library + </a:t>
            </a:r>
            <a:r>
              <a:rPr lang="en-US" altLang="ko-KR" sz="1400" b="1" dirty="0" smtClean="0">
                <a:latin typeface="+mn-ea"/>
                <a:ea typeface="+mn-ea"/>
              </a:rPr>
              <a:t>Project1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  <a:ea typeface="+mn-ea"/>
              </a:rPr>
              <a:t>특수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설계자</a:t>
            </a:r>
            <a:r>
              <a:rPr lang="en-US" altLang="ko-KR" sz="1400" b="1" dirty="0" smtClean="0">
                <a:latin typeface="+mn-ea"/>
                <a:ea typeface="+mn-ea"/>
              </a:rPr>
              <a:t>2 :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/>
              </a:rPr>
              <a:t>Common + Supply + Library +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Project2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협력 업체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: Supply + Library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45" name="순서도: 수행의 시작/종료 44"/>
          <p:cNvSpPr/>
          <p:nvPr/>
        </p:nvSpPr>
        <p:spPr>
          <a:xfrm>
            <a:off x="197149" y="1872314"/>
            <a:ext cx="504056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제품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6" name="순서도: 수행의 시작/종료 45"/>
          <p:cNvSpPr/>
          <p:nvPr/>
        </p:nvSpPr>
        <p:spPr>
          <a:xfrm>
            <a:off x="776536" y="1872314"/>
            <a:ext cx="504056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Lib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7" name="순서도: 수행의 시작/종료 46"/>
          <p:cNvSpPr/>
          <p:nvPr/>
        </p:nvSpPr>
        <p:spPr>
          <a:xfrm>
            <a:off x="1347403" y="1882106"/>
            <a:ext cx="504056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조직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8" name="순서도: 수행의 시작/종료 47"/>
          <p:cNvSpPr/>
          <p:nvPr/>
        </p:nvSpPr>
        <p:spPr>
          <a:xfrm>
            <a:off x="1918270" y="1888183"/>
            <a:ext cx="730474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사이트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32520" y="2614917"/>
            <a:ext cx="144016" cy="29746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70287" y="2623834"/>
            <a:ext cx="144016" cy="29746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314353" y="2623834"/>
            <a:ext cx="144016" cy="29746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27423" y="2623834"/>
            <a:ext cx="144016" cy="29746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3" name="꺾인 연결선 52"/>
          <p:cNvCxnSpPr>
            <a:stCxn id="45" idx="2"/>
            <a:endCxn id="31" idx="0"/>
          </p:cNvCxnSpPr>
          <p:nvPr/>
        </p:nvCxnSpPr>
        <p:spPr>
          <a:xfrm rot="16200000" flipH="1">
            <a:off x="331565" y="2241953"/>
            <a:ext cx="490575" cy="255351"/>
          </a:xfrm>
          <a:prstGeom prst="bentConnector3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6" idx="2"/>
          </p:cNvCxnSpPr>
          <p:nvPr/>
        </p:nvCxnSpPr>
        <p:spPr>
          <a:xfrm rot="5400000">
            <a:off x="745612" y="2331964"/>
            <a:ext cx="490574" cy="75331"/>
          </a:xfrm>
          <a:prstGeom prst="bentConnector3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7" idx="2"/>
            <a:endCxn id="51" idx="0"/>
          </p:cNvCxnSpPr>
          <p:nvPr/>
        </p:nvCxnSpPr>
        <p:spPr>
          <a:xfrm rot="5400000">
            <a:off x="1248046" y="2272449"/>
            <a:ext cx="489700" cy="213070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48" idx="2"/>
            <a:endCxn id="52" idx="0"/>
          </p:cNvCxnSpPr>
          <p:nvPr/>
        </p:nvCxnSpPr>
        <p:spPr>
          <a:xfrm rot="5400000">
            <a:off x="1699658" y="2039984"/>
            <a:ext cx="483623" cy="684076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>
            <a:off x="2084714" y="1250947"/>
            <a:ext cx="216024" cy="2880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268823" y="1250947"/>
            <a:ext cx="216024" cy="2880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7464488" y="1250947"/>
            <a:ext cx="216024" cy="2880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순서도: 대체 처리 31"/>
          <p:cNvSpPr/>
          <p:nvPr/>
        </p:nvSpPr>
        <p:spPr>
          <a:xfrm>
            <a:off x="6189070" y="2406770"/>
            <a:ext cx="2376264" cy="388452"/>
          </a:xfrm>
          <a:prstGeom prst="flowChartAlternateProcess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라이브러리 컨텍스트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99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1-9. PDMLink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소개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590"/>
              </p:ext>
            </p:extLst>
          </p:nvPr>
        </p:nvGraphicFramePr>
        <p:xfrm>
          <a:off x="488504" y="1340768"/>
          <a:ext cx="424847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PDM </a:t>
                      </a:r>
                      <a:r>
                        <a:rPr lang="ko-KR" altLang="en-US" sz="1200" dirty="0" smtClean="0"/>
                        <a:t>객체 유형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WTObject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 객체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smtClean="0"/>
                        <a:t>모든 객체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WTProduct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최종 부품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WTPart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부품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EPMDocument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CAD </a:t>
                      </a:r>
                      <a:r>
                        <a:rPr lang="ko-KR" altLang="en-US" sz="1200" b="1" dirty="0" smtClean="0"/>
                        <a:t>문서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WTDocument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문서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02152"/>
              </p:ext>
            </p:extLst>
          </p:nvPr>
        </p:nvGraphicFramePr>
        <p:xfrm>
          <a:off x="5097016" y="1340768"/>
          <a:ext cx="424847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PDM </a:t>
                      </a:r>
                      <a:r>
                        <a:rPr lang="ko-KR" altLang="en-US" sz="1200" smtClean="0"/>
                        <a:t>객체 유형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WTChangeIssue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문제 보고서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WTChangeRequest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변경 요청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WTChangeOrder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변경 공지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ManagedBaseline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관리된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베이스라인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순서도: 대체 처리 29"/>
          <p:cNvSpPr/>
          <p:nvPr/>
        </p:nvSpPr>
        <p:spPr>
          <a:xfrm>
            <a:off x="488504" y="3212976"/>
            <a:ext cx="8856984" cy="3419813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</a:rPr>
              <a:t>          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34" y="4113986"/>
            <a:ext cx="2000250" cy="19716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08534" y="5247828"/>
            <a:ext cx="432048" cy="810374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798" y="4173438"/>
            <a:ext cx="962025" cy="17716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rcRect r="15525"/>
          <a:stretch/>
        </p:blipFill>
        <p:spPr>
          <a:xfrm>
            <a:off x="4722837" y="4451751"/>
            <a:ext cx="2597184" cy="129614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742" y="4097987"/>
            <a:ext cx="962025" cy="177165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rcRect t="50753"/>
          <a:stretch/>
        </p:blipFill>
        <p:spPr>
          <a:xfrm>
            <a:off x="7851742" y="5508848"/>
            <a:ext cx="962025" cy="87248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992560" y="3311407"/>
            <a:ext cx="1108137" cy="333617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  <a:ea typeface="+mn-ea"/>
              </a:rPr>
              <a:t>도면 관리</a:t>
            </a:r>
            <a:endParaRPr lang="en-US" altLang="ko-KR" sz="1100" dirty="0" smtClean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84798" y="4086527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36665" y="4438406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736665" y="4777642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047550" y="5237906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047550" y="5591497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839180" y="4076394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501932" y="5581364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229874" y="4357469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229874" y="4717719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506562" y="5109035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524599" y="6058202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208584" y="4155092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560451" y="4506971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560451" y="4846207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871336" y="5306471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871336" y="5660062"/>
            <a:ext cx="272058" cy="27094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78" name="구부러진 연결선 77"/>
          <p:cNvCxnSpPr>
            <a:stCxn id="60" idx="0"/>
            <a:endCxn id="74" idx="0"/>
          </p:cNvCxnSpPr>
          <p:nvPr/>
        </p:nvCxnSpPr>
        <p:spPr>
          <a:xfrm rot="16200000" flipH="1" flipV="1">
            <a:off x="2750304" y="3384581"/>
            <a:ext cx="68565" cy="2176214"/>
          </a:xfrm>
          <a:prstGeom prst="curvedConnector3">
            <a:avLst>
              <a:gd name="adj1" fmla="val -333406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구부러진 연결선 78"/>
          <p:cNvCxnSpPr>
            <a:stCxn id="61" idx="0"/>
            <a:endCxn id="75" idx="0"/>
          </p:cNvCxnSpPr>
          <p:nvPr/>
        </p:nvCxnSpPr>
        <p:spPr>
          <a:xfrm rot="16200000" flipH="1" flipV="1">
            <a:off x="2750304" y="3723817"/>
            <a:ext cx="68565" cy="2176214"/>
          </a:xfrm>
          <a:prstGeom prst="curvedConnector3">
            <a:avLst>
              <a:gd name="adj1" fmla="val -333406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구부러진 연결선 79"/>
          <p:cNvCxnSpPr>
            <a:stCxn id="63" idx="0"/>
            <a:endCxn id="76" idx="0"/>
          </p:cNvCxnSpPr>
          <p:nvPr/>
        </p:nvCxnSpPr>
        <p:spPr>
          <a:xfrm rot="16200000" flipH="1" flipV="1">
            <a:off x="3061189" y="4184081"/>
            <a:ext cx="68565" cy="2176214"/>
          </a:xfrm>
          <a:prstGeom prst="curvedConnector3">
            <a:avLst>
              <a:gd name="adj1" fmla="val -333406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구부러진 연결선 80"/>
          <p:cNvCxnSpPr>
            <a:stCxn id="64" idx="0"/>
            <a:endCxn id="77" idx="0"/>
          </p:cNvCxnSpPr>
          <p:nvPr/>
        </p:nvCxnSpPr>
        <p:spPr>
          <a:xfrm rot="16200000" flipH="1" flipV="1">
            <a:off x="3061189" y="4537672"/>
            <a:ext cx="68565" cy="2176214"/>
          </a:xfrm>
          <a:prstGeom prst="curvedConnector3">
            <a:avLst>
              <a:gd name="adj1" fmla="val -333406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구부러진 연결선 82"/>
          <p:cNvCxnSpPr>
            <a:stCxn id="67" idx="0"/>
            <a:endCxn id="60" idx="0"/>
          </p:cNvCxnSpPr>
          <p:nvPr/>
        </p:nvCxnSpPr>
        <p:spPr>
          <a:xfrm rot="16200000" flipH="1" flipV="1">
            <a:off x="6078830" y="2151332"/>
            <a:ext cx="80937" cy="4493209"/>
          </a:xfrm>
          <a:prstGeom prst="curvedConnector3">
            <a:avLst>
              <a:gd name="adj1" fmla="val -282442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68" idx="0"/>
            <a:endCxn id="61" idx="0"/>
          </p:cNvCxnSpPr>
          <p:nvPr/>
        </p:nvCxnSpPr>
        <p:spPr>
          <a:xfrm rot="16200000" flipH="1" flipV="1">
            <a:off x="6089337" y="2501075"/>
            <a:ext cx="59923" cy="4493209"/>
          </a:xfrm>
          <a:prstGeom prst="curvedConnector3">
            <a:avLst>
              <a:gd name="adj1" fmla="val -381490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구부러진 연결선 87"/>
          <p:cNvCxnSpPr>
            <a:stCxn id="70" idx="0"/>
            <a:endCxn id="63" idx="0"/>
          </p:cNvCxnSpPr>
          <p:nvPr/>
        </p:nvCxnSpPr>
        <p:spPr>
          <a:xfrm rot="16200000" flipH="1" flipV="1">
            <a:off x="6348649" y="2943964"/>
            <a:ext cx="128871" cy="4459012"/>
          </a:xfrm>
          <a:prstGeom prst="curvedConnector3">
            <a:avLst>
              <a:gd name="adj1" fmla="val -177387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구부러진 연결선 90"/>
          <p:cNvCxnSpPr>
            <a:stCxn id="66" idx="0"/>
            <a:endCxn id="64" idx="0"/>
          </p:cNvCxnSpPr>
          <p:nvPr/>
        </p:nvCxnSpPr>
        <p:spPr>
          <a:xfrm rot="16200000" flipH="1" flipV="1">
            <a:off x="6405703" y="3359239"/>
            <a:ext cx="10133" cy="4454382"/>
          </a:xfrm>
          <a:prstGeom prst="curvedConnector3">
            <a:avLst>
              <a:gd name="adj1" fmla="val -2255995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5565229" y="3324689"/>
            <a:ext cx="1108137" cy="369332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  <a:ea typeface="+mn-ea"/>
              </a:rPr>
              <a:t>부품 관리</a:t>
            </a:r>
            <a:endParaRPr lang="en-US" altLang="ko-KR" sz="1100" dirty="0" smtClean="0">
              <a:latin typeface="+mn-ea"/>
              <a:ea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003000" y="3711650"/>
            <a:ext cx="955284" cy="2934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+mn-ea"/>
                <a:ea typeface="+mn-ea"/>
              </a:rPr>
              <a:t>CAD </a:t>
            </a:r>
            <a:r>
              <a:rPr lang="ko-KR" altLang="en-US" sz="1000" b="1" smtClean="0">
                <a:solidFill>
                  <a:schemeClr val="bg1"/>
                </a:solidFill>
                <a:latin typeface="+mn-ea"/>
                <a:ea typeface="+mn-ea"/>
              </a:rPr>
              <a:t>구조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17" name="구부러진 연결선 16"/>
          <p:cNvCxnSpPr>
            <a:stCxn id="10" idx="0"/>
            <a:endCxn id="73" idx="0"/>
          </p:cNvCxnSpPr>
          <p:nvPr/>
        </p:nvCxnSpPr>
        <p:spPr>
          <a:xfrm rot="16200000" flipH="1" flipV="1">
            <a:off x="2398437" y="3032702"/>
            <a:ext cx="68565" cy="2176214"/>
          </a:xfrm>
          <a:prstGeom prst="curvedConnector3">
            <a:avLst>
              <a:gd name="adj1" fmla="val -333406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441468" y="3681899"/>
            <a:ext cx="1367516" cy="32316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+mn-ea"/>
                <a:ea typeface="+mn-ea"/>
              </a:rPr>
              <a:t>CAD </a:t>
            </a:r>
            <a:r>
              <a:rPr lang="ko-KR" altLang="en-US" sz="1000" b="1" smtClean="0">
                <a:solidFill>
                  <a:schemeClr val="bg1"/>
                </a:solidFill>
                <a:latin typeface="+mn-ea"/>
                <a:ea typeface="+mn-ea"/>
              </a:rPr>
              <a:t>구조와 동일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51742" y="3710386"/>
            <a:ext cx="1367516" cy="32316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+mn-ea"/>
                <a:ea typeface="+mn-ea"/>
              </a:rPr>
              <a:t>eBOM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82" name="구부러진 연결선 81"/>
          <p:cNvCxnSpPr>
            <a:stCxn id="65" idx="0"/>
            <a:endCxn id="10" idx="0"/>
          </p:cNvCxnSpPr>
          <p:nvPr/>
        </p:nvCxnSpPr>
        <p:spPr>
          <a:xfrm rot="16200000" flipH="1" flipV="1">
            <a:off x="5742951" y="1854269"/>
            <a:ext cx="10133" cy="4454382"/>
          </a:xfrm>
          <a:prstGeom prst="curvedConnector3">
            <a:avLst>
              <a:gd name="adj1" fmla="val -2255995"/>
            </a:avLst>
          </a:prstGeom>
          <a:ln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96" idx="0"/>
            <a:endCxn id="94" idx="1"/>
          </p:cNvCxnSpPr>
          <p:nvPr/>
        </p:nvCxnSpPr>
        <p:spPr>
          <a:xfrm rot="5400000" flipH="1" flipV="1">
            <a:off x="4758955" y="2875626"/>
            <a:ext cx="172544" cy="144000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94" idx="3"/>
            <a:endCxn id="97" idx="0"/>
          </p:cNvCxnSpPr>
          <p:nvPr/>
        </p:nvCxnSpPr>
        <p:spPr>
          <a:xfrm>
            <a:off x="6673366" y="3509355"/>
            <a:ext cx="1862134" cy="2010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784648" y="6237312"/>
            <a:ext cx="25827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08644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CAD</a:t>
            </a:r>
            <a:r>
              <a:rPr kumimoji="0" lang="ko-KR" altLang="en-US" sz="1200" smtClean="0">
                <a:solidFill>
                  <a:prstClr val="black"/>
                </a:solidFill>
                <a:latin typeface="맑은 고딕"/>
                <a:ea typeface="맑은 고딕"/>
              </a:rPr>
              <a:t> 구조로 초기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eBOM </a:t>
            </a:r>
            <a:r>
              <a:rPr kumimoji="0" lang="ko-KR" altLang="en-US" sz="1200" smtClean="0">
                <a:solidFill>
                  <a:prstClr val="black"/>
                </a:solidFill>
                <a:latin typeface="맑은 고딕"/>
                <a:ea typeface="맑은 고딕"/>
              </a:rPr>
              <a:t>자동 생성</a:t>
            </a:r>
            <a:endParaRPr kumimoji="0" lang="ko-KR" alt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82403" y="6113121"/>
            <a:ext cx="1218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08644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EPMDocument</a:t>
            </a:r>
            <a:endParaRPr kumimoji="0" lang="ko-KR" alt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697548" y="6093296"/>
            <a:ext cx="2808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08644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BOM </a:t>
            </a:r>
            <a:r>
              <a:rPr kumimoji="0" lang="ko-KR" altLang="en-US" sz="1200" smtClean="0">
                <a:solidFill>
                  <a:prstClr val="black"/>
                </a:solidFill>
                <a:latin typeface="맑은 고딕"/>
                <a:ea typeface="맑은 고딕"/>
              </a:rPr>
              <a:t>편집기를 이용해서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CAD </a:t>
            </a:r>
            <a:r>
              <a:rPr kumimoji="0" lang="ko-KR" altLang="en-US" sz="1200" smtClean="0">
                <a:solidFill>
                  <a:prstClr val="black"/>
                </a:solidFill>
                <a:latin typeface="맑은 고딕"/>
                <a:ea typeface="맑은 고딕"/>
              </a:rPr>
              <a:t>구조를 </a:t>
            </a: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 defTabSz="908644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ERP</a:t>
            </a:r>
            <a:r>
              <a:rPr kumimoji="0" lang="ko-KR" altLang="en-US" sz="1200" smtClean="0">
                <a:solidFill>
                  <a:prstClr val="black"/>
                </a:solidFill>
                <a:latin typeface="맑은 고딕"/>
                <a:ea typeface="맑은 고딕"/>
              </a:rPr>
              <a:t> 전송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BOM </a:t>
            </a:r>
            <a:r>
              <a:rPr kumimoji="0" lang="ko-KR" altLang="en-US" sz="1200" smtClean="0">
                <a:solidFill>
                  <a:prstClr val="black"/>
                </a:solidFill>
                <a:latin typeface="맑은 고딕"/>
                <a:ea typeface="맑은 고딕"/>
              </a:rPr>
              <a:t>구조로 변경</a:t>
            </a:r>
            <a:endParaRPr kumimoji="0" lang="ko-KR" alt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144688" y="357301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08644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smtClean="0">
                <a:solidFill>
                  <a:prstClr val="black"/>
                </a:solidFill>
                <a:latin typeface="맑은 고딕"/>
                <a:ea typeface="맑은 고딕"/>
              </a:rPr>
              <a:t>자동 생성</a:t>
            </a:r>
            <a:endParaRPr kumimoji="0" lang="ko-KR" altLang="en-US" sz="12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682455" y="3800073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08644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수동 편집</a:t>
            </a:r>
            <a:endParaRPr kumimoji="0" lang="ko-KR" altLang="en-US" sz="1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7975209" y="5931004"/>
            <a:ext cx="1244049" cy="45911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770687" y="6320353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08644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부품 추가</a:t>
            </a:r>
            <a:endParaRPr kumimoji="0" lang="ko-KR" altLang="en-US" sz="1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047550" y="4158878"/>
            <a:ext cx="692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08644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WTPart</a:t>
            </a:r>
            <a:endParaRPr kumimoji="0" lang="ko-KR" altLang="en-US" sz="1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9174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1-9. PDMLink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소개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492684"/>
            <a:ext cx="5008042" cy="568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6" y="2448669"/>
            <a:ext cx="3211119" cy="17724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880" y="2564904"/>
            <a:ext cx="3312368" cy="8316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31" y="4460527"/>
            <a:ext cx="2837525" cy="18181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427" y="3957018"/>
            <a:ext cx="3061146" cy="26517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0033" y="4077072"/>
            <a:ext cx="3038187" cy="14931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9264" y="1556792"/>
            <a:ext cx="2376264" cy="1963400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416496" y="1191370"/>
            <a:ext cx="955284" cy="2934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smtClean="0">
                <a:solidFill>
                  <a:schemeClr val="bg1"/>
                </a:solidFill>
                <a:latin typeface="+mn-ea"/>
                <a:ea typeface="+mn-ea"/>
              </a:rPr>
              <a:t>버전</a:t>
            </a:r>
            <a:r>
              <a:rPr lang="en-US" altLang="ko-KR" sz="10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000" b="1" smtClean="0">
                <a:solidFill>
                  <a:schemeClr val="bg1"/>
                </a:solidFill>
                <a:latin typeface="+mn-ea"/>
                <a:ea typeface="+mn-ea"/>
              </a:rPr>
              <a:t>관리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16496" y="2055466"/>
            <a:ext cx="1440160" cy="2934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+mn-ea"/>
                <a:ea typeface="+mn-ea"/>
              </a:rPr>
              <a:t>객체 및 참조 관리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904928" y="2301962"/>
            <a:ext cx="1440160" cy="2934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+mn-ea"/>
                <a:ea typeface="+mn-ea"/>
              </a:rPr>
              <a:t>라이프 사이클 관리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934643" y="3569197"/>
            <a:ext cx="1677147" cy="32316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+mn-ea"/>
                <a:ea typeface="+mn-ea"/>
              </a:rPr>
              <a:t>유형</a:t>
            </a:r>
            <a:r>
              <a:rPr lang="en-US" altLang="ko-KR" sz="1000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000" b="1" smtClean="0">
                <a:solidFill>
                  <a:schemeClr val="bg1"/>
                </a:solidFill>
                <a:latin typeface="+mn-ea"/>
                <a:ea typeface="+mn-ea"/>
              </a:rPr>
              <a:t>객체</a:t>
            </a:r>
            <a:r>
              <a:rPr lang="en-US" altLang="ko-KR" sz="1000" b="1" dirty="0" smtClean="0">
                <a:solidFill>
                  <a:schemeClr val="bg1"/>
                </a:solidFill>
                <a:latin typeface="+mn-ea"/>
                <a:ea typeface="+mn-ea"/>
              </a:rPr>
              <a:t>) </a:t>
            </a:r>
            <a:r>
              <a:rPr lang="ko-KR" altLang="en-US" sz="1000" b="1" smtClean="0">
                <a:solidFill>
                  <a:schemeClr val="bg1"/>
                </a:solidFill>
                <a:latin typeface="+mn-ea"/>
                <a:ea typeface="+mn-ea"/>
              </a:rPr>
              <a:t>별 권한관리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418683" y="3569197"/>
            <a:ext cx="1677147" cy="32316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 smtClean="0">
                <a:solidFill>
                  <a:schemeClr val="bg1"/>
                </a:solidFill>
                <a:latin typeface="+mn-ea"/>
                <a:ea typeface="+mn-ea"/>
              </a:rPr>
              <a:t>컨텍스트</a:t>
            </a:r>
            <a:r>
              <a:rPr lang="en-US" altLang="ko-KR" sz="1000" b="1" dirty="0" smtClean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mtClean="0">
                <a:solidFill>
                  <a:schemeClr val="bg1"/>
                </a:solidFill>
                <a:latin typeface="+mn-ea"/>
                <a:ea typeface="+mn-ea"/>
              </a:rPr>
              <a:t>폴더 관리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308301" y="1196801"/>
            <a:ext cx="1677147" cy="32316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+mn-ea"/>
                <a:ea typeface="+mn-ea"/>
              </a:rPr>
              <a:t>사람 별 역할 관리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1214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0. </a:t>
            </a:r>
            <a:r>
              <a:rPr lang="ko-KR" altLang="en-US" sz="1800" dirty="0"/>
              <a:t>목차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절차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각형 9"/>
          <p:cNvSpPr/>
          <p:nvPr/>
        </p:nvSpPr>
        <p:spPr>
          <a:xfrm>
            <a:off x="272480" y="1340768"/>
            <a:ext cx="2340000" cy="576000"/>
          </a:xfrm>
          <a:prstGeom prst="homePlat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환경 구성 및 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UI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2558824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2.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 시작하기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34639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3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공간에서</a:t>
            </a:r>
            <a:endParaRPr lang="en-US" altLang="ko-KR" sz="16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7300292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4.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서버에</a:t>
            </a:r>
            <a:endParaRPr lang="en-US" altLang="ko-KR" sz="16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저장하기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272480" y="206084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1-1. </a:t>
            </a:r>
            <a:r>
              <a:rPr lang="ko-KR" altLang="en-US" sz="1200" dirty="0" smtClean="0">
                <a:solidFill>
                  <a:schemeClr val="tx1"/>
                </a:solidFill>
              </a:rPr>
              <a:t>메인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272480" y="256279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1-2.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 </a:t>
            </a:r>
            <a:r>
              <a:rPr lang="en-US" altLang="ko-KR" sz="1200" dirty="0" smtClean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265101" y="306475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1-3. </a:t>
            </a:r>
            <a:r>
              <a:rPr lang="ko-KR" altLang="en-US" sz="1200" dirty="0" smtClean="0">
                <a:solidFill>
                  <a:schemeClr val="tx1"/>
                </a:solidFill>
              </a:rPr>
              <a:t>공통 </a:t>
            </a:r>
            <a:r>
              <a:rPr lang="ko-KR" altLang="en-US" sz="1200" dirty="0">
                <a:solidFill>
                  <a:schemeClr val="tx1"/>
                </a:solidFill>
              </a:rPr>
              <a:t>공간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272480" y="356670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1-4. </a:t>
            </a:r>
            <a:r>
              <a:rPr lang="ko-KR" altLang="en-US" sz="1200" dirty="0" smtClean="0">
                <a:solidFill>
                  <a:schemeClr val="tx1"/>
                </a:solidFill>
              </a:rPr>
              <a:t>세부 정보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순서도: 대체 처리 39"/>
          <p:cNvSpPr/>
          <p:nvPr/>
        </p:nvSpPr>
        <p:spPr>
          <a:xfrm>
            <a:off x="272480" y="406865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1-5. </a:t>
            </a:r>
            <a:r>
              <a:rPr lang="ko-KR" altLang="en-US" sz="1200" dirty="0" smtClean="0">
                <a:solidFill>
                  <a:schemeClr val="tx1"/>
                </a:solidFill>
              </a:rPr>
              <a:t>유형 검색 및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indent="361950"/>
            <a:r>
              <a:rPr lang="ko-KR" altLang="en-US" sz="1200" dirty="0" smtClean="0">
                <a:solidFill>
                  <a:schemeClr val="tx1"/>
                </a:solidFill>
              </a:rPr>
              <a:t>테이블에서 검색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순서도: 대체 처리 40"/>
          <p:cNvSpPr/>
          <p:nvPr/>
        </p:nvSpPr>
        <p:spPr>
          <a:xfrm>
            <a:off x="272480" y="4570603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1-6.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체크인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 아웃 이해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순서도: 대체 처리 41"/>
          <p:cNvSpPr/>
          <p:nvPr/>
        </p:nvSpPr>
        <p:spPr>
          <a:xfrm>
            <a:off x="265101" y="50725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1-7. </a:t>
            </a:r>
            <a:r>
              <a:rPr lang="ko-KR" altLang="en-US" sz="1200" dirty="0" smtClean="0">
                <a:solidFill>
                  <a:schemeClr val="tx1"/>
                </a:solidFill>
              </a:rPr>
              <a:t>버전의 이해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265101" y="5574505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1-8. </a:t>
            </a:r>
            <a:r>
              <a:rPr lang="ko-KR" altLang="en-US" sz="1200" dirty="0" smtClean="0">
                <a:solidFill>
                  <a:schemeClr val="tx1"/>
                </a:solidFill>
              </a:rPr>
              <a:t>기본 환경 구성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순서도: 대체 처리 43"/>
          <p:cNvSpPr/>
          <p:nvPr/>
        </p:nvSpPr>
        <p:spPr>
          <a:xfrm>
            <a:off x="272480" y="607645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1-9. PDM </a:t>
            </a:r>
            <a:r>
              <a:rPr lang="ko-KR" altLang="en-US" sz="1200" dirty="0" smtClean="0">
                <a:solidFill>
                  <a:schemeClr val="tx1"/>
                </a:solidFill>
              </a:rPr>
              <a:t>소개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2648824" y="2060847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서버 접속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순서도: 대체 처리 45"/>
          <p:cNvSpPr/>
          <p:nvPr/>
        </p:nvSpPr>
        <p:spPr>
          <a:xfrm>
            <a:off x="2648824" y="256279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작업 공간 생성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2641445" y="306474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-3.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데이터 검색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2648824" y="356670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2-4.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파일 상세 정보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2648824" y="406865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2-5.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작업 공간에 추가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0" name="순서도: 대체 처리 49"/>
          <p:cNvSpPr/>
          <p:nvPr/>
        </p:nvSpPr>
        <p:spPr>
          <a:xfrm>
            <a:off x="2648824" y="457060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2-6.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체크 아웃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1" name="순서도: 대체 처리 50"/>
          <p:cNvSpPr/>
          <p:nvPr/>
        </p:nvSpPr>
        <p:spPr>
          <a:xfrm>
            <a:off x="2644870" y="50725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2-7.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뷰 디스플레이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5025168" y="204524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3-1. </a:t>
            </a:r>
            <a:r>
              <a:rPr lang="ko-KR" altLang="en-US" sz="1200" dirty="0" smtClean="0">
                <a:solidFill>
                  <a:schemeClr val="tx1"/>
                </a:solidFill>
              </a:rPr>
              <a:t>속성 편집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5025168" y="2549146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dirty="0" smtClean="0">
                <a:solidFill>
                  <a:schemeClr val="tx1"/>
                </a:solidFill>
              </a:rPr>
              <a:t>업데이트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5017789" y="305304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3-3. </a:t>
            </a:r>
            <a:r>
              <a:rPr lang="ko-KR" altLang="en-US" sz="1200" dirty="0" smtClean="0">
                <a:solidFill>
                  <a:schemeClr val="tx1"/>
                </a:solidFill>
              </a:rPr>
              <a:t>저장하고 업로드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025168" y="355695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3-4. </a:t>
            </a:r>
            <a:r>
              <a:rPr lang="ko-KR" altLang="en-US" sz="1200" dirty="0" smtClean="0">
                <a:solidFill>
                  <a:schemeClr val="tx1"/>
                </a:solidFill>
              </a:rPr>
              <a:t>다른 이름으로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025168" y="406085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3-5.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체크아웃 및 계속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5025168" y="45647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-6. </a:t>
            </a:r>
            <a:r>
              <a:rPr lang="ko-KR" altLang="en-US" sz="1200" dirty="0" smtClean="0">
                <a:solidFill>
                  <a:schemeClr val="tx1"/>
                </a:solidFill>
              </a:rPr>
              <a:t>파일 잠그기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5024639" y="5068656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-7.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체크아웃 명령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취소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순서도: 대체 처리 63"/>
          <p:cNvSpPr/>
          <p:nvPr/>
        </p:nvSpPr>
        <p:spPr>
          <a:xfrm>
            <a:off x="5024639" y="557255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-8.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공간에서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61950"/>
            <a:r>
              <a:rPr lang="ko-KR" altLang="en-US" sz="1200" dirty="0" smtClean="0">
                <a:solidFill>
                  <a:schemeClr val="tx1"/>
                </a:solidFill>
              </a:rPr>
              <a:t>객체 제거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순서도: 대체 처리 65"/>
          <p:cNvSpPr/>
          <p:nvPr/>
        </p:nvSpPr>
        <p:spPr>
          <a:xfrm>
            <a:off x="5017789" y="607645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-9.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공간에서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indent="361950"/>
            <a:r>
              <a:rPr lang="ko-KR" altLang="en-US" sz="1200" dirty="0" smtClean="0">
                <a:solidFill>
                  <a:schemeClr val="tx1"/>
                </a:solidFill>
              </a:rPr>
              <a:t>가져오기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내보내기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순서도: 대체 처리 66"/>
          <p:cNvSpPr/>
          <p:nvPr/>
        </p:nvSpPr>
        <p:spPr>
          <a:xfrm>
            <a:off x="7401512" y="2060847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-1.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7401512" y="256162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dirty="0" smtClean="0">
                <a:solidFill>
                  <a:schemeClr val="tx1"/>
                </a:solidFill>
              </a:rPr>
              <a:t>개정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7394133" y="306240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-3. </a:t>
            </a:r>
            <a:r>
              <a:rPr lang="ko-KR" altLang="en-US" sz="1200" dirty="0" smtClean="0">
                <a:solidFill>
                  <a:schemeClr val="tx1"/>
                </a:solidFill>
              </a:rPr>
              <a:t>상태 설정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7401512" y="356319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-4. </a:t>
            </a:r>
            <a:r>
              <a:rPr lang="ko-KR" altLang="en-US" sz="1200" dirty="0" smtClean="0">
                <a:solidFill>
                  <a:schemeClr val="tx1"/>
                </a:solidFill>
              </a:rPr>
              <a:t>임무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7401512" y="406397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-5. </a:t>
            </a:r>
            <a:r>
              <a:rPr lang="ko-KR" altLang="en-US" sz="1200" dirty="0" smtClean="0">
                <a:solidFill>
                  <a:schemeClr val="tx1"/>
                </a:solidFill>
              </a:rPr>
              <a:t>일반 문서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7401512" y="45647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-6. BOM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추출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66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2-1.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접속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관리자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, Server Management)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00472" y="1196752"/>
            <a:ext cx="950505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  <a:ea typeface="+mn-ea"/>
              </a:rPr>
              <a:t>파일</a:t>
            </a:r>
            <a:r>
              <a:rPr lang="en-US" altLang="ko-KR" sz="1400" dirty="0" smtClean="0">
                <a:latin typeface="+mn-ea"/>
                <a:ea typeface="+mn-ea"/>
              </a:rPr>
              <a:t> &gt; </a:t>
            </a:r>
            <a:r>
              <a:rPr lang="ko-KR" altLang="en-US" sz="1400" dirty="0" smtClean="0">
                <a:latin typeface="+mn-ea"/>
                <a:ea typeface="+mn-ea"/>
              </a:rPr>
              <a:t>세션 관리 </a:t>
            </a:r>
            <a:r>
              <a:rPr lang="en-US" altLang="ko-KR" sz="1400" dirty="0" smtClean="0">
                <a:latin typeface="+mn-ea"/>
                <a:ea typeface="+mn-ea"/>
              </a:rPr>
              <a:t>&gt; </a:t>
            </a:r>
            <a:r>
              <a:rPr lang="ko-KR" altLang="en-US" sz="1400" dirty="0" smtClean="0">
                <a:latin typeface="+mn-ea"/>
                <a:ea typeface="+mn-ea"/>
              </a:rPr>
              <a:t>서버 관리</a:t>
            </a:r>
            <a:endParaRPr lang="en-US" altLang="ko-KR" sz="1400" dirty="0" smtClean="0">
              <a:latin typeface="+mn-ea"/>
              <a:ea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5" y="1734397"/>
            <a:ext cx="3888432" cy="46249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0" name="순서도: 대체 처리 19"/>
          <p:cNvSpPr/>
          <p:nvPr/>
        </p:nvSpPr>
        <p:spPr>
          <a:xfrm>
            <a:off x="1730267" y="4365104"/>
            <a:ext cx="2646669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168" y="1806739"/>
            <a:ext cx="2808312" cy="435856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119740" y="6309320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서버 정보 등록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1592751" y="6309320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관리 선택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839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2-1.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접속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관리자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, Server Management)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00472" y="1196752"/>
            <a:ext cx="950505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서버 등록 전에 </a:t>
            </a:r>
            <a:r>
              <a:rPr lang="en-US" altLang="ko-KR" sz="1200" dirty="0" smtClean="0">
                <a:latin typeface="+mn-ea"/>
                <a:ea typeface="+mn-ea"/>
              </a:rPr>
              <a:t>c:\Windows\system32\drivers\etc  </a:t>
            </a:r>
            <a:r>
              <a:rPr lang="ko-KR" altLang="en-US" sz="1200" dirty="0" smtClean="0">
                <a:latin typeface="+mn-ea"/>
                <a:ea typeface="+mn-ea"/>
              </a:rPr>
              <a:t>폴더에 있는 </a:t>
            </a:r>
            <a:r>
              <a:rPr lang="en-US" altLang="ko-KR" sz="1200" dirty="0" smtClean="0">
                <a:latin typeface="+mn-ea"/>
                <a:ea typeface="+mn-ea"/>
              </a:rPr>
              <a:t>hosts </a:t>
            </a:r>
            <a:r>
              <a:rPr lang="ko-KR" altLang="en-US" sz="1200" dirty="0" smtClean="0">
                <a:latin typeface="+mn-ea"/>
                <a:ea typeface="+mn-ea"/>
              </a:rPr>
              <a:t>파일에 서버 </a:t>
            </a:r>
            <a:r>
              <a:rPr lang="en-US" altLang="ko-KR" sz="1200" dirty="0" smtClean="0">
                <a:latin typeface="+mn-ea"/>
                <a:ea typeface="+mn-ea"/>
              </a:rPr>
              <a:t>IP</a:t>
            </a:r>
            <a:r>
              <a:rPr lang="ko-KR" altLang="en-US" sz="1200" dirty="0" smtClean="0">
                <a:latin typeface="+mn-ea"/>
                <a:ea typeface="+mn-ea"/>
              </a:rPr>
              <a:t>와 이름을 등록한다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대소문자를 구분해서 사용한다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0" y="1869555"/>
            <a:ext cx="2736304" cy="31306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010" y="1869555"/>
            <a:ext cx="2736304" cy="31306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578" y="1904257"/>
            <a:ext cx="2533650" cy="2771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80" y="4943888"/>
            <a:ext cx="5625040" cy="1725472"/>
          </a:xfrm>
          <a:prstGeom prst="rect">
            <a:avLst/>
          </a:prstGeom>
        </p:spPr>
      </p:pic>
      <p:sp>
        <p:nvSpPr>
          <p:cNvPr id="15" name="사각형 설명선 14"/>
          <p:cNvSpPr/>
          <p:nvPr/>
        </p:nvSpPr>
        <p:spPr>
          <a:xfrm>
            <a:off x="7749477" y="1515538"/>
            <a:ext cx="1641751" cy="291830"/>
          </a:xfrm>
          <a:prstGeom prst="wedgeRectCallout">
            <a:avLst>
              <a:gd name="adj1" fmla="val 473"/>
              <a:gd name="adj2" fmla="val 299358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서버 주소를 입력한다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6" name="순서도: 대체 처리 15"/>
          <p:cNvSpPr/>
          <p:nvPr/>
        </p:nvSpPr>
        <p:spPr>
          <a:xfrm>
            <a:off x="8310185" y="2708920"/>
            <a:ext cx="1081043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7028824" y="4269900"/>
            <a:ext cx="1081043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0" name="꺾인 연결선 9"/>
          <p:cNvCxnSpPr>
            <a:stCxn id="16" idx="2"/>
            <a:endCxn id="17" idx="0"/>
          </p:cNvCxnSpPr>
          <p:nvPr/>
        </p:nvCxnSpPr>
        <p:spPr>
          <a:xfrm rot="5400000">
            <a:off x="7609557" y="3028750"/>
            <a:ext cx="1200940" cy="1281361"/>
          </a:xfrm>
          <a:prstGeom prst="bentConnector3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사각형 설명선 20"/>
          <p:cNvSpPr/>
          <p:nvPr/>
        </p:nvSpPr>
        <p:spPr>
          <a:xfrm>
            <a:off x="6207948" y="5237159"/>
            <a:ext cx="1641751" cy="291830"/>
          </a:xfrm>
          <a:prstGeom prst="wedgeRectCallout">
            <a:avLst>
              <a:gd name="adj1" fmla="val -86422"/>
              <a:gd name="adj2" fmla="val 11664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개인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IP </a:t>
            </a:r>
            <a:r>
              <a:rPr lang="ko-KR" altLang="en-US" sz="1050" b="1" smtClean="0">
                <a:solidFill>
                  <a:schemeClr val="tx1"/>
                </a:solidFill>
              </a:rPr>
              <a:t>및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P/W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4253173" y="2354415"/>
            <a:ext cx="1059867" cy="21048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1318" y="5196991"/>
            <a:ext cx="4953000" cy="53553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이름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en-US" altLang="ko-KR" sz="1200" b="1" dirty="0" err="1" smtClean="0">
                <a:solidFill>
                  <a:schemeClr val="accent3">
                    <a:lumMod val="50000"/>
                  </a:schemeClr>
                </a:solidFill>
                <a:latin typeface="맑은 고딕"/>
                <a:ea typeface="맑은 고딕"/>
              </a:rPr>
              <a:t>pdm</a:t>
            </a: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위치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맑은 고딕"/>
                <a:ea typeface="맑은 고딕"/>
              </a:rPr>
              <a:t>http://nhpdm.hyosung.com/Windchill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3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780928"/>
            <a:ext cx="9217024" cy="352839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2-2.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공간 생성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신규 생성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00472" y="1196752"/>
            <a:ext cx="9505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새로운 프로젝트를 시작하게 되면 그에 해당하는 작업 공간을 만든다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공간은 </a:t>
            </a: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내장 </a:t>
            </a:r>
            <a:r>
              <a:rPr lang="en-US" altLang="ko-KR" sz="1200" dirty="0" smtClean="0">
                <a:latin typeface="+mn-ea"/>
                <a:ea typeface="+mn-ea"/>
              </a:rPr>
              <a:t>Browser, Creo </a:t>
            </a:r>
            <a:r>
              <a:rPr lang="ko-KR" altLang="en-US" sz="1200" smtClean="0">
                <a:latin typeface="+mn-ea"/>
                <a:ea typeface="+mn-ea"/>
              </a:rPr>
              <a:t>서버 관리자</a:t>
            </a:r>
            <a:r>
              <a:rPr lang="en-US" altLang="ko-KR" sz="1200" dirty="0" smtClean="0">
                <a:latin typeface="+mn-ea"/>
                <a:ea typeface="+mn-ea"/>
              </a:rPr>
              <a:t>, Web Browser</a:t>
            </a:r>
            <a:r>
              <a:rPr lang="ko-KR" altLang="en-US" sz="1200" smtClean="0">
                <a:latin typeface="+mn-ea"/>
                <a:ea typeface="+mn-ea"/>
              </a:rPr>
              <a:t>를 통해 만든다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 이름은 가능한 영문을 사용하며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빈칸 </a:t>
            </a:r>
            <a:r>
              <a:rPr lang="en-US" altLang="ko-KR" sz="1200" dirty="0" smtClean="0">
                <a:latin typeface="+mn-ea"/>
                <a:ea typeface="+mn-ea"/>
              </a:rPr>
              <a:t>/ </a:t>
            </a:r>
            <a:r>
              <a:rPr lang="ko-KR" altLang="en-US" sz="1200" smtClean="0">
                <a:latin typeface="+mn-ea"/>
                <a:ea typeface="+mn-ea"/>
              </a:rPr>
              <a:t>특수 문자를 사용하지 않도록 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공간은 여러 개를 만들 수 있지만 </a:t>
            </a:r>
            <a:r>
              <a:rPr lang="en-US" altLang="ko-KR" sz="1200" dirty="0" smtClean="0">
                <a:latin typeface="+mn-ea"/>
                <a:ea typeface="+mn-ea"/>
              </a:rPr>
              <a:t>PDMLink </a:t>
            </a:r>
            <a:r>
              <a:rPr lang="ko-KR" altLang="en-US" sz="1200" smtClean="0">
                <a:latin typeface="+mn-ea"/>
                <a:ea typeface="+mn-ea"/>
              </a:rPr>
              <a:t>속도 저하와 불안정성이 생길 수 있기 때문에 적절한 개수</a:t>
            </a:r>
            <a:r>
              <a:rPr lang="en-US" altLang="ko-KR" sz="1200" dirty="0" smtClean="0">
                <a:latin typeface="+mn-ea"/>
                <a:ea typeface="+mn-ea"/>
              </a:rPr>
              <a:t>(3~5</a:t>
            </a:r>
            <a:r>
              <a:rPr lang="ko-KR" altLang="en-US" sz="1200" smtClean="0">
                <a:latin typeface="+mn-ea"/>
                <a:ea typeface="+mn-ea"/>
              </a:rPr>
              <a:t>개</a:t>
            </a:r>
            <a:r>
              <a:rPr lang="en-US" altLang="ko-KR" sz="1200" dirty="0" smtClean="0">
                <a:latin typeface="+mn-ea"/>
                <a:ea typeface="+mn-ea"/>
              </a:rPr>
              <a:t>) </a:t>
            </a:r>
            <a:r>
              <a:rPr lang="ko-KR" altLang="en-US" sz="1200" smtClean="0">
                <a:latin typeface="+mn-ea"/>
                <a:ea typeface="+mn-ea"/>
              </a:rPr>
              <a:t>이내로 유지하고 사용을 다한 작업 공간은 반드시 삭제한다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284984"/>
            <a:ext cx="5038725" cy="2209800"/>
          </a:xfrm>
          <a:prstGeom prst="rect">
            <a:avLst/>
          </a:prstGeom>
        </p:spPr>
      </p:pic>
      <p:sp>
        <p:nvSpPr>
          <p:cNvPr id="19" name="순서도: 수행의 시작/종료 18"/>
          <p:cNvSpPr/>
          <p:nvPr/>
        </p:nvSpPr>
        <p:spPr>
          <a:xfrm>
            <a:off x="808956" y="3032956"/>
            <a:ext cx="1263724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내장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Browser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순서도: 수행의 시작/종료 19"/>
          <p:cNvSpPr/>
          <p:nvPr/>
        </p:nvSpPr>
        <p:spPr>
          <a:xfrm>
            <a:off x="6641604" y="3032956"/>
            <a:ext cx="1263724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외장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Browser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753" y="3643290"/>
            <a:ext cx="3105150" cy="2266950"/>
          </a:xfrm>
          <a:prstGeom prst="rect">
            <a:avLst/>
          </a:prstGeom>
        </p:spPr>
      </p:pic>
      <p:sp>
        <p:nvSpPr>
          <p:cNvPr id="12" name="순서도: 대체 처리 11"/>
          <p:cNvSpPr/>
          <p:nvPr/>
        </p:nvSpPr>
        <p:spPr>
          <a:xfrm>
            <a:off x="6753200" y="5157192"/>
            <a:ext cx="771835" cy="21048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97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340768"/>
            <a:ext cx="9217024" cy="496855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2-2.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공간 생성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신규 생성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2" y="1412776"/>
            <a:ext cx="4014762" cy="15121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14" y="1378770"/>
            <a:ext cx="4057874" cy="2480850"/>
          </a:xfrm>
          <a:prstGeom prst="rect">
            <a:avLst/>
          </a:prstGeom>
        </p:spPr>
      </p:pic>
      <p:sp>
        <p:nvSpPr>
          <p:cNvPr id="13" name="사각형 설명선 12"/>
          <p:cNvSpPr/>
          <p:nvPr/>
        </p:nvSpPr>
        <p:spPr>
          <a:xfrm>
            <a:off x="6897216" y="2145546"/>
            <a:ext cx="2113258" cy="291830"/>
          </a:xfrm>
          <a:prstGeom prst="wedgeRectCallout">
            <a:avLst>
              <a:gd name="adj1" fmla="val -59865"/>
              <a:gd name="adj2" fmla="val -108628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한글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50" b="1" smtClean="0">
                <a:solidFill>
                  <a:schemeClr val="tx1"/>
                </a:solidFill>
              </a:rPr>
              <a:t>빈칸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50" b="1" smtClean="0">
                <a:solidFill>
                  <a:schemeClr val="tx1"/>
                </a:solidFill>
              </a:rPr>
              <a:t>특수 문자 금지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391" y="3145534"/>
            <a:ext cx="1996633" cy="30478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38" y="3320389"/>
            <a:ext cx="2463689" cy="2930335"/>
          </a:xfrm>
          <a:prstGeom prst="rect">
            <a:avLst/>
          </a:prstGeom>
        </p:spPr>
      </p:pic>
      <p:sp>
        <p:nvSpPr>
          <p:cNvPr id="16" name="순서도: 대체 처리 15"/>
          <p:cNvSpPr/>
          <p:nvPr/>
        </p:nvSpPr>
        <p:spPr>
          <a:xfrm>
            <a:off x="1328639" y="4909524"/>
            <a:ext cx="1767999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816" y="4437112"/>
            <a:ext cx="2468698" cy="1086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312" y="3869804"/>
            <a:ext cx="1559755" cy="2380920"/>
          </a:xfrm>
          <a:prstGeom prst="rect">
            <a:avLst/>
          </a:prstGeom>
        </p:spPr>
      </p:pic>
      <p:sp>
        <p:nvSpPr>
          <p:cNvPr id="21" name="사각형 설명선 20"/>
          <p:cNvSpPr/>
          <p:nvPr/>
        </p:nvSpPr>
        <p:spPr>
          <a:xfrm>
            <a:off x="5400988" y="3929728"/>
            <a:ext cx="2113258" cy="291830"/>
          </a:xfrm>
          <a:prstGeom prst="wedgeRectCallout">
            <a:avLst>
              <a:gd name="adj1" fmla="val 22618"/>
              <a:gd name="adj2" fmla="val 20796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한글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50" b="1" smtClean="0">
                <a:solidFill>
                  <a:schemeClr val="tx1"/>
                </a:solidFill>
              </a:rPr>
              <a:t>빈칸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50" b="1" smtClean="0">
                <a:solidFill>
                  <a:schemeClr val="tx1"/>
                </a:solidFill>
              </a:rPr>
              <a:t>특수 문자 금지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5416090" y="5739514"/>
            <a:ext cx="2113258" cy="511210"/>
          </a:xfrm>
          <a:prstGeom prst="wedgeRectCallout">
            <a:avLst>
              <a:gd name="adj1" fmla="val 69944"/>
              <a:gd name="adj2" fmla="val -8535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작업 공간은 여러 개를 만들어서 사용할 수 있다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1352599" y="1695849"/>
            <a:ext cx="216025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순서도: 수행의 시작/종료 17"/>
          <p:cNvSpPr/>
          <p:nvPr/>
        </p:nvSpPr>
        <p:spPr>
          <a:xfrm>
            <a:off x="776536" y="2960350"/>
            <a:ext cx="1263724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Creo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에서 생성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6185847" y="1808820"/>
            <a:ext cx="855386" cy="18002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6185847" y="2376664"/>
            <a:ext cx="855386" cy="18002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5817096" y="4725144"/>
            <a:ext cx="1224137" cy="16391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7834002" y="5115368"/>
            <a:ext cx="1367470" cy="62414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921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2" y="1535983"/>
            <a:ext cx="7911954" cy="5061369"/>
          </a:xfrm>
          <a:prstGeom prst="rect">
            <a:avLst/>
          </a:prstGeom>
        </p:spPr>
      </p:pic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1-1.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메인 화면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수행의 시작/종료 4"/>
          <p:cNvSpPr/>
          <p:nvPr/>
        </p:nvSpPr>
        <p:spPr>
          <a:xfrm>
            <a:off x="344488" y="1160748"/>
            <a:ext cx="1008112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공통 공간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" name="순서도: 수행의 시작/종료 52"/>
          <p:cNvSpPr/>
          <p:nvPr/>
        </p:nvSpPr>
        <p:spPr>
          <a:xfrm>
            <a:off x="1424608" y="1160748"/>
            <a:ext cx="1142527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고급 검색 탭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1" name="순서도: 수행의 시작/종료 60"/>
          <p:cNvSpPr/>
          <p:nvPr/>
        </p:nvSpPr>
        <p:spPr>
          <a:xfrm>
            <a:off x="2648744" y="1162844"/>
            <a:ext cx="1142527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찾아 보기 탭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3" name="순서도: 수행의 시작/종료 62"/>
          <p:cNvSpPr/>
          <p:nvPr/>
        </p:nvSpPr>
        <p:spPr>
          <a:xfrm>
            <a:off x="4880992" y="1160748"/>
            <a:ext cx="1276942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이동 경로 추적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95553" y="1173347"/>
            <a:ext cx="782487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홈 탭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" name="순서도: 대체 처리 5"/>
          <p:cNvSpPr/>
          <p:nvPr/>
        </p:nvSpPr>
        <p:spPr>
          <a:xfrm>
            <a:off x="992560" y="2001540"/>
            <a:ext cx="770320" cy="144016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3" name="꺾인 연결선 12"/>
          <p:cNvCxnSpPr>
            <a:stCxn id="5" idx="2"/>
            <a:endCxn id="6" idx="1"/>
          </p:cNvCxnSpPr>
          <p:nvPr/>
        </p:nvCxnSpPr>
        <p:spPr>
          <a:xfrm rot="16200000" flipH="1">
            <a:off x="590166" y="1671154"/>
            <a:ext cx="660772" cy="144016"/>
          </a:xfrm>
          <a:prstGeom prst="bentConnector2">
            <a:avLst/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순서도: 수행의 시작/종료 73"/>
          <p:cNvSpPr/>
          <p:nvPr/>
        </p:nvSpPr>
        <p:spPr>
          <a:xfrm>
            <a:off x="344488" y="3969060"/>
            <a:ext cx="1008112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작업 공간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5" name="순서도: 대체 처리 74"/>
          <p:cNvSpPr/>
          <p:nvPr/>
        </p:nvSpPr>
        <p:spPr>
          <a:xfrm>
            <a:off x="992560" y="2158256"/>
            <a:ext cx="770320" cy="144016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76" name="꺾인 연결선 75"/>
          <p:cNvCxnSpPr>
            <a:stCxn id="74" idx="0"/>
            <a:endCxn id="75" idx="1"/>
          </p:cNvCxnSpPr>
          <p:nvPr/>
        </p:nvCxnSpPr>
        <p:spPr>
          <a:xfrm rot="5400000" flipH="1" flipV="1">
            <a:off x="51154" y="3027654"/>
            <a:ext cx="1738796" cy="144016"/>
          </a:xfrm>
          <a:prstGeom prst="bentConnector2">
            <a:avLst/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53" idx="2"/>
            <a:endCxn id="77" idx="0"/>
          </p:cNvCxnSpPr>
          <p:nvPr/>
        </p:nvCxnSpPr>
        <p:spPr>
          <a:xfrm rot="16200000" flipH="1">
            <a:off x="1578450" y="1830197"/>
            <a:ext cx="1053004" cy="218161"/>
          </a:xfrm>
          <a:prstGeom prst="bentConnector3">
            <a:avLst>
              <a:gd name="adj1" fmla="val 26243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61" idx="2"/>
            <a:endCxn id="79" idx="0"/>
          </p:cNvCxnSpPr>
          <p:nvPr/>
        </p:nvCxnSpPr>
        <p:spPr>
          <a:xfrm rot="5400000">
            <a:off x="2444926" y="1690698"/>
            <a:ext cx="1050908" cy="499256"/>
          </a:xfrm>
          <a:prstGeom prst="bentConnector3">
            <a:avLst>
              <a:gd name="adj1" fmla="val 22912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65" idx="2"/>
            <a:endCxn id="81" idx="0"/>
          </p:cNvCxnSpPr>
          <p:nvPr/>
        </p:nvCxnSpPr>
        <p:spPr>
          <a:xfrm rot="5400000">
            <a:off x="3474071" y="1608161"/>
            <a:ext cx="995513" cy="629941"/>
          </a:xfrm>
          <a:prstGeom prst="bentConnector3">
            <a:avLst>
              <a:gd name="adj1" fmla="val 23138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63" idx="2"/>
            <a:endCxn id="83" idx="0"/>
          </p:cNvCxnSpPr>
          <p:nvPr/>
        </p:nvCxnSpPr>
        <p:spPr>
          <a:xfrm rot="5400000">
            <a:off x="4450784" y="1374933"/>
            <a:ext cx="1030837" cy="1106523"/>
          </a:xfrm>
          <a:prstGeom prst="bentConnector3">
            <a:avLst>
              <a:gd name="adj1" fmla="val 25732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순서도: 대체 처리 84"/>
          <p:cNvSpPr/>
          <p:nvPr/>
        </p:nvSpPr>
        <p:spPr>
          <a:xfrm>
            <a:off x="7041232" y="2217462"/>
            <a:ext cx="1080121" cy="158534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6" name="순서도: 수행의 시작/종료 85"/>
          <p:cNvSpPr/>
          <p:nvPr/>
        </p:nvSpPr>
        <p:spPr>
          <a:xfrm>
            <a:off x="7319663" y="1173347"/>
            <a:ext cx="1276942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단순 검색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87" name="꺾인 연결선 86"/>
          <p:cNvCxnSpPr>
            <a:stCxn id="86" idx="2"/>
            <a:endCxn id="85" idx="0"/>
          </p:cNvCxnSpPr>
          <p:nvPr/>
        </p:nvCxnSpPr>
        <p:spPr>
          <a:xfrm rot="5400000">
            <a:off x="7373671" y="1632998"/>
            <a:ext cx="792087" cy="376841"/>
          </a:xfrm>
          <a:prstGeom prst="bentConnector3">
            <a:avLst>
              <a:gd name="adj1" fmla="val 29308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순서도: 대체 처리 87"/>
          <p:cNvSpPr/>
          <p:nvPr/>
        </p:nvSpPr>
        <p:spPr>
          <a:xfrm>
            <a:off x="8337376" y="2204864"/>
            <a:ext cx="477488" cy="171132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90" idx="2"/>
            <a:endCxn id="88" idx="0"/>
          </p:cNvCxnSpPr>
          <p:nvPr/>
        </p:nvCxnSpPr>
        <p:spPr>
          <a:xfrm rot="5400000">
            <a:off x="8510395" y="1491101"/>
            <a:ext cx="779489" cy="648037"/>
          </a:xfrm>
          <a:prstGeom prst="bentConnector3">
            <a:avLst>
              <a:gd name="adj1" fmla="val 80987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순서도: 수행의 시작/종료 89"/>
          <p:cNvSpPr/>
          <p:nvPr/>
        </p:nvSpPr>
        <p:spPr>
          <a:xfrm>
            <a:off x="8670778" y="1173347"/>
            <a:ext cx="1106758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빠른 링크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91" name="순서도: 대체 처리 90"/>
          <p:cNvSpPr/>
          <p:nvPr/>
        </p:nvSpPr>
        <p:spPr>
          <a:xfrm>
            <a:off x="7797317" y="2465780"/>
            <a:ext cx="1039316" cy="171132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2" name="순서도: 수행의 시작/종료 91"/>
          <p:cNvSpPr/>
          <p:nvPr/>
        </p:nvSpPr>
        <p:spPr>
          <a:xfrm>
            <a:off x="7745592" y="3140968"/>
            <a:ext cx="1455880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최근 액세스 항목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93" name="꺾인 연결선 92"/>
          <p:cNvCxnSpPr>
            <a:stCxn id="92" idx="0"/>
            <a:endCxn id="91" idx="2"/>
          </p:cNvCxnSpPr>
          <p:nvPr/>
        </p:nvCxnSpPr>
        <p:spPr>
          <a:xfrm rot="16200000" flipV="1">
            <a:off x="8143226" y="2810661"/>
            <a:ext cx="504056" cy="156557"/>
          </a:xfrm>
          <a:prstGeom prst="bentConnector3">
            <a:avLst>
              <a:gd name="adj1" fmla="val 50000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순서도: 대체 처리 95"/>
          <p:cNvSpPr/>
          <p:nvPr/>
        </p:nvSpPr>
        <p:spPr>
          <a:xfrm>
            <a:off x="2648744" y="5877272"/>
            <a:ext cx="288032" cy="504056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7" name="순서도: 수행의 시작/종료 96"/>
          <p:cNvSpPr/>
          <p:nvPr/>
        </p:nvSpPr>
        <p:spPr>
          <a:xfrm>
            <a:off x="2144688" y="6021287"/>
            <a:ext cx="1008112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탐색기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2" name="순서도: 대체 처리 101"/>
          <p:cNvSpPr/>
          <p:nvPr/>
        </p:nvSpPr>
        <p:spPr>
          <a:xfrm>
            <a:off x="5169024" y="4157968"/>
            <a:ext cx="4608512" cy="2511392"/>
          </a:xfrm>
          <a:prstGeom prst="flowChartAlternateProcess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tx1"/>
                </a:solidFill>
              </a:rPr>
              <a:t>홈</a:t>
            </a:r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임무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체크아웃 등 사용자 정의 홈으로 이동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tx1"/>
                </a:solidFill>
              </a:rPr>
              <a:t>고급 검색 탭</a:t>
            </a:r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세부 옵션을 이용한 고급 검색 기능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tx1"/>
                </a:solidFill>
              </a:rPr>
              <a:t>찾아 보기 탭</a:t>
            </a:r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최근 사용한 컨텍스트를 표시하고 이동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tx1"/>
                </a:solidFill>
              </a:rPr>
              <a:t>이동 경로 추적</a:t>
            </a:r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현재 폴더 위치를 표시하고 클릭하여 이동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단순 검색</a:t>
            </a:r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선택한 객체 유형에 대하여 신속한 키워드 검색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빠른 링크</a:t>
            </a:r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도움말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클립 보드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이벤트 관리 등의 메뉴로 이동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tx1"/>
                </a:solidFill>
              </a:rPr>
              <a:t>최근 액세스 항목</a:t>
            </a:r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최근 사용한 제품 컨텍스트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폴더나 문서를 표시하고 빠르게 이동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tx1"/>
                </a:solidFill>
              </a:rPr>
              <a:t>탐색기</a:t>
            </a:r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탐색 창을 확장하여 검색 기능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최근 컨텍스트 찾아보기 등의 메뉴로 빠르게 이동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stCxn id="97" idx="3"/>
          </p:cNvCxnSpPr>
          <p:nvPr/>
        </p:nvCxnSpPr>
        <p:spPr>
          <a:xfrm>
            <a:off x="3152800" y="6147301"/>
            <a:ext cx="576064" cy="0"/>
          </a:xfrm>
          <a:prstGeom prst="line">
            <a:avLst/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순서도: 대체 처리 82"/>
          <p:cNvSpPr/>
          <p:nvPr/>
        </p:nvSpPr>
        <p:spPr>
          <a:xfrm>
            <a:off x="4016896" y="2443613"/>
            <a:ext cx="792088" cy="193299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9" name="순서도: 대체 처리 78"/>
          <p:cNvSpPr/>
          <p:nvPr/>
        </p:nvSpPr>
        <p:spPr>
          <a:xfrm>
            <a:off x="2432720" y="2465780"/>
            <a:ext cx="576064" cy="171132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1" name="순서도: 대체 처리 80"/>
          <p:cNvSpPr/>
          <p:nvPr/>
        </p:nvSpPr>
        <p:spPr>
          <a:xfrm>
            <a:off x="3512840" y="2420888"/>
            <a:ext cx="288032" cy="171132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7" name="순서도: 대체 처리 76"/>
          <p:cNvSpPr/>
          <p:nvPr/>
        </p:nvSpPr>
        <p:spPr>
          <a:xfrm>
            <a:off x="2034013" y="2465780"/>
            <a:ext cx="360040" cy="161608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418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915090"/>
            <a:ext cx="9217024" cy="4394230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2-2.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공간 생성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신규 생성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여러 개의 작업 공간을 운영할 때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다른 작업 공간을 사용하려면 해당 작업 공간을 활성화 시킨다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다른 작업 공간을 활성화하면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사용하던 작업 공간의 데이터가 </a:t>
            </a: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세션에서 삭제된다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2276872"/>
            <a:ext cx="4572000" cy="1571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79" y="3305572"/>
            <a:ext cx="3562350" cy="1085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036" y="4499595"/>
            <a:ext cx="4305300" cy="1657350"/>
          </a:xfrm>
          <a:prstGeom prst="rect">
            <a:avLst/>
          </a:prstGeom>
        </p:spPr>
      </p:pic>
      <p:sp>
        <p:nvSpPr>
          <p:cNvPr id="23" name="순서도: 대체 처리 22"/>
          <p:cNvSpPr/>
          <p:nvPr/>
        </p:nvSpPr>
        <p:spPr>
          <a:xfrm>
            <a:off x="4160912" y="3305572"/>
            <a:ext cx="288032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6465168" y="3933056"/>
            <a:ext cx="864096" cy="41416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920552" y="3012840"/>
            <a:ext cx="1368152" cy="27214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5457056" y="5508619"/>
            <a:ext cx="1368152" cy="27214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9" name="꺾인 연결선 18"/>
          <p:cNvCxnSpPr>
            <a:stCxn id="23" idx="3"/>
            <a:endCxn id="24" idx="1"/>
          </p:cNvCxnSpPr>
          <p:nvPr/>
        </p:nvCxnSpPr>
        <p:spPr>
          <a:xfrm>
            <a:off x="4448944" y="3413584"/>
            <a:ext cx="2016224" cy="726554"/>
          </a:xfrm>
          <a:prstGeom prst="bentConnector3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꺾인 연결선 26"/>
          <p:cNvCxnSpPr>
            <a:stCxn id="24" idx="2"/>
            <a:endCxn id="26" idx="0"/>
          </p:cNvCxnSpPr>
          <p:nvPr/>
        </p:nvCxnSpPr>
        <p:spPr>
          <a:xfrm rot="5400000">
            <a:off x="5938474" y="4549877"/>
            <a:ext cx="1161400" cy="756084"/>
          </a:xfrm>
          <a:prstGeom prst="bentConnector3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사각형 설명선 28"/>
          <p:cNvSpPr/>
          <p:nvPr/>
        </p:nvSpPr>
        <p:spPr>
          <a:xfrm>
            <a:off x="2369074" y="4537044"/>
            <a:ext cx="2511918" cy="792087"/>
          </a:xfrm>
          <a:prstGeom prst="wedgeRectCallout">
            <a:avLst>
              <a:gd name="adj1" fmla="val 79803"/>
              <a:gd name="adj2" fmla="val 8540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작업 공간을 더블 클릭하면 작업 공간이 활성화가 되고 작업 공간 이동 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Creo </a:t>
            </a:r>
            <a:r>
              <a:rPr lang="ko-KR" altLang="en-US" sz="1050" b="1" smtClean="0">
                <a:solidFill>
                  <a:schemeClr val="tx1"/>
                </a:solidFill>
              </a:rPr>
              <a:t>화면과 메모리를 지운다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72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492896"/>
            <a:ext cx="9217024" cy="381642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2-2.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공간 생성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편집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공간을 만든 후 기본 체크인 대상 폴더를 설정할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기본 체크인 대상 폴더가 정해지면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그 작업 공간에서 신규로 생성된 데이터의 기본 체크인 위치가 해당 폴더로 정해지며 그 위치는 나중에 변경할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 편집은 </a:t>
            </a: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내장 </a:t>
            </a:r>
            <a:r>
              <a:rPr lang="en-US" altLang="ko-KR" sz="1200" dirty="0" smtClean="0">
                <a:latin typeface="+mn-ea"/>
                <a:ea typeface="+mn-ea"/>
              </a:rPr>
              <a:t>Browser, Web</a:t>
            </a:r>
            <a:r>
              <a:rPr lang="ko-KR" altLang="en-US" sz="120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Browser </a:t>
            </a:r>
            <a:r>
              <a:rPr lang="ko-KR" altLang="en-US" sz="1200" smtClean="0">
                <a:latin typeface="+mn-ea"/>
                <a:ea typeface="+mn-ea"/>
              </a:rPr>
              <a:t>중 마무 곳에서나 만들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2708920"/>
            <a:ext cx="4572000" cy="1571625"/>
          </a:xfrm>
          <a:prstGeom prst="rect">
            <a:avLst/>
          </a:prstGeom>
        </p:spPr>
      </p:pic>
      <p:sp>
        <p:nvSpPr>
          <p:cNvPr id="23" name="순서도: 대체 처리 22"/>
          <p:cNvSpPr/>
          <p:nvPr/>
        </p:nvSpPr>
        <p:spPr>
          <a:xfrm>
            <a:off x="3800872" y="3444888"/>
            <a:ext cx="288032" cy="27214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920552" y="3444888"/>
            <a:ext cx="1368152" cy="27214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104" y="2708920"/>
            <a:ext cx="3914014" cy="1944216"/>
          </a:xfrm>
          <a:prstGeom prst="rect">
            <a:avLst/>
          </a:prstGeom>
        </p:spPr>
      </p:pic>
      <p:sp>
        <p:nvSpPr>
          <p:cNvPr id="12" name="순서도: 대체 처리 11"/>
          <p:cNvSpPr/>
          <p:nvPr/>
        </p:nvSpPr>
        <p:spPr>
          <a:xfrm>
            <a:off x="6897215" y="3789040"/>
            <a:ext cx="1070971" cy="14401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944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412776"/>
            <a:ext cx="9217024" cy="489654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2-2.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공간 생성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편집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556792"/>
            <a:ext cx="5240718" cy="27363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12" y="3284984"/>
            <a:ext cx="3495903" cy="2880320"/>
          </a:xfrm>
          <a:prstGeom prst="rect">
            <a:avLst/>
          </a:prstGeom>
        </p:spPr>
      </p:pic>
      <p:sp>
        <p:nvSpPr>
          <p:cNvPr id="13" name="순서도: 대체 처리 12"/>
          <p:cNvSpPr/>
          <p:nvPr/>
        </p:nvSpPr>
        <p:spPr>
          <a:xfrm>
            <a:off x="3728863" y="2996952"/>
            <a:ext cx="648073" cy="14401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6321152" y="4020952"/>
            <a:ext cx="1656184" cy="106423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꺾인 연결선 14"/>
          <p:cNvCxnSpPr>
            <a:stCxn id="13" idx="3"/>
          </p:cNvCxnSpPr>
          <p:nvPr/>
        </p:nvCxnSpPr>
        <p:spPr>
          <a:xfrm>
            <a:off x="4376936" y="3068960"/>
            <a:ext cx="1944216" cy="136815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사각형 설명선 15"/>
          <p:cNvSpPr/>
          <p:nvPr/>
        </p:nvSpPr>
        <p:spPr>
          <a:xfrm>
            <a:off x="3247789" y="5337212"/>
            <a:ext cx="2511918" cy="792087"/>
          </a:xfrm>
          <a:prstGeom prst="wedgeRectCallout">
            <a:avLst>
              <a:gd name="adj1" fmla="val 94971"/>
              <a:gd name="adj2" fmla="val -8535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신규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CAD </a:t>
            </a:r>
            <a:r>
              <a:rPr lang="ko-KR" altLang="en-US" sz="1050" b="1" smtClean="0">
                <a:solidFill>
                  <a:schemeClr val="tx1"/>
                </a:solidFill>
              </a:rPr>
              <a:t>데이터를 체크인 시 서버의 저장 위치를 지정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22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746086"/>
            <a:ext cx="9217024" cy="356323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2-2.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공간 생성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편집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00472" y="1196752"/>
            <a:ext cx="9505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PDMLink </a:t>
            </a:r>
            <a:r>
              <a:rPr lang="ko-KR" altLang="en-US" sz="1200" dirty="0" smtClean="0">
                <a:latin typeface="+mn-ea"/>
                <a:ea typeface="+mn-ea"/>
              </a:rPr>
              <a:t>환경에서 작업되는 모든 데이터는 로컬 캐시에 저장되는데 사용 시간과 데이터의 크기에 따라 캐시 크기가 계속적으로 커지게 된다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이는 속도 저하와 작업 공간의 불안정성을 야기할 수 있으므로 주기적으로 캐시를 </a:t>
            </a:r>
            <a:r>
              <a:rPr lang="en-US" altLang="ko-KR" sz="1200" dirty="0" smtClean="0">
                <a:latin typeface="+mn-ea"/>
                <a:ea typeface="+mn-ea"/>
              </a:rPr>
              <a:t>Purge</a:t>
            </a:r>
            <a:r>
              <a:rPr lang="ko-KR" altLang="en-US" sz="1200" dirty="0" smtClean="0">
                <a:latin typeface="+mn-ea"/>
                <a:ea typeface="+mn-ea"/>
              </a:rPr>
              <a:t>해 준다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캐시 </a:t>
            </a:r>
            <a:r>
              <a:rPr lang="en-US" altLang="ko-KR" sz="1200" dirty="0" smtClean="0">
                <a:latin typeface="+mn-ea"/>
                <a:ea typeface="+mn-ea"/>
              </a:rPr>
              <a:t>Purge</a:t>
            </a:r>
            <a:r>
              <a:rPr lang="ko-KR" altLang="en-US" sz="1200" dirty="0" smtClean="0">
                <a:latin typeface="+mn-ea"/>
                <a:ea typeface="+mn-ea"/>
              </a:rPr>
              <a:t>는 캐시에 저장된 비 최신 버전 데이터와 사용하지 않는 메타 데이터 정보를  청소해 준다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캐시 크기는 가능한 </a:t>
            </a:r>
            <a:r>
              <a:rPr lang="en-US" altLang="ko-KR" sz="1200" dirty="0" smtClean="0">
                <a:latin typeface="+mn-ea"/>
                <a:ea typeface="+mn-ea"/>
              </a:rPr>
              <a:t>3GB</a:t>
            </a:r>
            <a:r>
              <a:rPr lang="ko-KR" altLang="en-US" sz="1200" dirty="0" smtClean="0">
                <a:latin typeface="+mn-ea"/>
                <a:ea typeface="+mn-ea"/>
              </a:rPr>
              <a:t>를 넘기지 않도록 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</a:rPr>
              <a:t>캐시 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</a:rPr>
              <a:t>Purge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</a:rPr>
              <a:t>전에 반드시 업로드나 체크인을 해준다</a:t>
            </a: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9" y="3136009"/>
            <a:ext cx="2463689" cy="2930335"/>
          </a:xfrm>
          <a:prstGeom prst="rect">
            <a:avLst/>
          </a:prstGeom>
        </p:spPr>
      </p:pic>
      <p:sp>
        <p:nvSpPr>
          <p:cNvPr id="18" name="순서도: 대체 처리 17"/>
          <p:cNvSpPr/>
          <p:nvPr/>
        </p:nvSpPr>
        <p:spPr>
          <a:xfrm>
            <a:off x="1352600" y="4725144"/>
            <a:ext cx="1767999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462" y="2802979"/>
            <a:ext cx="2255228" cy="3442540"/>
          </a:xfrm>
          <a:prstGeom prst="rect">
            <a:avLst/>
          </a:prstGeom>
        </p:spPr>
      </p:pic>
      <p:sp>
        <p:nvSpPr>
          <p:cNvPr id="13" name="순서도: 대체 처리 12"/>
          <p:cNvSpPr/>
          <p:nvPr/>
        </p:nvSpPr>
        <p:spPr>
          <a:xfrm>
            <a:off x="3795538" y="3181350"/>
            <a:ext cx="481187" cy="15659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4929912" y="4252105"/>
            <a:ext cx="864096" cy="27214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꺾인 연결선 14"/>
          <p:cNvCxnSpPr>
            <a:stCxn id="18" idx="3"/>
            <a:endCxn id="13" idx="1"/>
          </p:cNvCxnSpPr>
          <p:nvPr/>
        </p:nvCxnSpPr>
        <p:spPr>
          <a:xfrm flipV="1">
            <a:off x="3120599" y="3259646"/>
            <a:ext cx="674939" cy="164551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56" y="2866113"/>
            <a:ext cx="3016678" cy="3200232"/>
          </a:xfrm>
          <a:prstGeom prst="rect">
            <a:avLst/>
          </a:prstGeom>
        </p:spPr>
      </p:pic>
      <p:sp>
        <p:nvSpPr>
          <p:cNvPr id="16" name="사각형 설명선 15"/>
          <p:cNvSpPr/>
          <p:nvPr/>
        </p:nvSpPr>
        <p:spPr>
          <a:xfrm>
            <a:off x="6953223" y="2348880"/>
            <a:ext cx="1816201" cy="445226"/>
          </a:xfrm>
          <a:prstGeom prst="wedgeRectCallout">
            <a:avLst>
              <a:gd name="adj1" fmla="val -34108"/>
              <a:gd name="adj2" fmla="val 248083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Purge </a:t>
            </a:r>
            <a:r>
              <a:rPr lang="ko-KR" altLang="en-US" sz="1050" b="1" smtClean="0">
                <a:solidFill>
                  <a:schemeClr val="tx1"/>
                </a:solidFill>
              </a:rPr>
              <a:t>하려는 작업 공간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6508601" y="3578349"/>
            <a:ext cx="1080120" cy="18118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6504756" y="5696088"/>
            <a:ext cx="1080120" cy="18118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4" name="꺾인 연결선 23"/>
          <p:cNvCxnSpPr>
            <a:stCxn id="22" idx="2"/>
            <a:endCxn id="23" idx="0"/>
          </p:cNvCxnSpPr>
          <p:nvPr/>
        </p:nvCxnSpPr>
        <p:spPr>
          <a:xfrm rot="5400000">
            <a:off x="6078462" y="4725888"/>
            <a:ext cx="1936555" cy="3845"/>
          </a:xfrm>
          <a:prstGeom prst="bentConnector3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17572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192090"/>
            <a:ext cx="9217024" cy="4117230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데이터 검색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00472" y="1196752"/>
            <a:ext cx="9505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가져올 데이터는 검색을 통하거나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그 데이터가 저장된 폴더를 직접 찾아가서 데이터를 불러 온다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데이터 검색은 서버 전역 검색과 해당 폴더만 검색 두 종류가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내장 </a:t>
            </a:r>
            <a:r>
              <a:rPr lang="en-US" altLang="ko-KR" sz="1200" dirty="0" smtClean="0">
                <a:latin typeface="+mn-ea"/>
                <a:ea typeface="+mn-ea"/>
              </a:rPr>
              <a:t>Browser </a:t>
            </a:r>
            <a:r>
              <a:rPr lang="ko-KR" altLang="en-US" sz="1200" smtClean="0">
                <a:latin typeface="+mn-ea"/>
                <a:ea typeface="+mn-ea"/>
              </a:rPr>
              <a:t>및 </a:t>
            </a:r>
            <a:r>
              <a:rPr lang="en-US" altLang="ko-KR" sz="1200" dirty="0" smtClean="0">
                <a:latin typeface="+mn-ea"/>
                <a:ea typeface="+mn-ea"/>
              </a:rPr>
              <a:t>Web Browser </a:t>
            </a:r>
            <a:r>
              <a:rPr lang="ko-KR" altLang="en-US" sz="1200" smtClean="0">
                <a:latin typeface="+mn-ea"/>
                <a:ea typeface="+mn-ea"/>
              </a:rPr>
              <a:t>둘 모두 사용 가능하고 초신 버전으로만 검색된다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945212"/>
            <a:ext cx="7105650" cy="3152775"/>
          </a:xfrm>
          <a:prstGeom prst="rect">
            <a:avLst/>
          </a:prstGeom>
        </p:spPr>
      </p:pic>
      <p:sp>
        <p:nvSpPr>
          <p:cNvPr id="18" name="순서도: 대체 처리 17"/>
          <p:cNvSpPr/>
          <p:nvPr/>
        </p:nvSpPr>
        <p:spPr>
          <a:xfrm>
            <a:off x="5457056" y="4341579"/>
            <a:ext cx="1767999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6105128" y="2292776"/>
            <a:ext cx="2160240" cy="445226"/>
          </a:xfrm>
          <a:prstGeom prst="wedgeRectCallout">
            <a:avLst>
              <a:gd name="adj1" fmla="val -37255"/>
              <a:gd name="adj2" fmla="val 10902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검색 어에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50" b="1" smtClean="0">
                <a:solidFill>
                  <a:schemeClr val="tx1"/>
                </a:solidFill>
              </a:rPr>
              <a:t>반드시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사용해야 함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예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&gt; 448700023* (</a:t>
            </a:r>
            <a:r>
              <a:rPr lang="ko-KR" altLang="en-US" sz="1050" b="1" smtClean="0">
                <a:solidFill>
                  <a:schemeClr val="tx1"/>
                </a:solidFill>
              </a:rPr>
              <a:t>확장자 대신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)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4909674" y="2952915"/>
            <a:ext cx="1767999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4005328" y="2292776"/>
            <a:ext cx="1816201" cy="445226"/>
          </a:xfrm>
          <a:prstGeom prst="wedgeRectCallout">
            <a:avLst>
              <a:gd name="adj1" fmla="val 16763"/>
              <a:gd name="adj2" fmla="val 11972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서버 전역 검색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7689305" y="4509120"/>
            <a:ext cx="1656184" cy="720080"/>
          </a:xfrm>
          <a:prstGeom prst="wedgeRectCallout">
            <a:avLst>
              <a:gd name="adj1" fmla="val -82357"/>
              <a:gd name="adj2" fmla="val -6414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해당 </a:t>
            </a:r>
            <a:r>
              <a:rPr lang="ko-KR" altLang="en-US" sz="1050" b="1" dirty="0" err="1" smtClean="0">
                <a:solidFill>
                  <a:schemeClr val="tx1"/>
                </a:solidFill>
              </a:rPr>
              <a:t>작업공간만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 검색됨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207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064861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데이터 검색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속성을 이용한 검색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320668"/>
            <a:ext cx="3392459" cy="1944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349"/>
          <a:stretch/>
        </p:blipFill>
        <p:spPr>
          <a:xfrm>
            <a:off x="2360712" y="3341092"/>
            <a:ext cx="3264202" cy="28962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1024" t="16799" r="69879" b="25102"/>
          <a:stretch/>
        </p:blipFill>
        <p:spPr>
          <a:xfrm>
            <a:off x="5976969" y="3341092"/>
            <a:ext cx="3328338" cy="2847960"/>
          </a:xfrm>
          <a:prstGeom prst="rect">
            <a:avLst/>
          </a:prstGeom>
        </p:spPr>
      </p:pic>
      <p:sp>
        <p:nvSpPr>
          <p:cNvPr id="27" name="사각형 설명선 26"/>
          <p:cNvSpPr/>
          <p:nvPr/>
        </p:nvSpPr>
        <p:spPr>
          <a:xfrm>
            <a:off x="7264649" y="4685216"/>
            <a:ext cx="1656184" cy="760008"/>
          </a:xfrm>
          <a:prstGeom prst="wedgeRectCallout">
            <a:avLst>
              <a:gd name="adj1" fmla="val -82357"/>
              <a:gd name="adj2" fmla="val -6414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기본적으로 제공되는 속성과 사용자가 추가한 속성을 추가할 수 있다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3512840" y="2664883"/>
            <a:ext cx="216025" cy="18805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3800872" y="2060848"/>
            <a:ext cx="2160240" cy="445226"/>
          </a:xfrm>
          <a:prstGeom prst="wedgeRectCallout">
            <a:avLst>
              <a:gd name="adj1" fmla="val -58419"/>
              <a:gd name="adj2" fmla="val 10688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검색 조건 편집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2936776" y="5545203"/>
            <a:ext cx="216025" cy="18805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6177135" y="5697603"/>
            <a:ext cx="864097" cy="251677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8625407" y="5949281"/>
            <a:ext cx="432049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87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064861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데이터 검색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속성을 이용한 검색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340768"/>
            <a:ext cx="4052316" cy="48245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33" y="1340768"/>
            <a:ext cx="4227363" cy="4821479"/>
          </a:xfrm>
          <a:prstGeom prst="rect">
            <a:avLst/>
          </a:prstGeom>
        </p:spPr>
      </p:pic>
      <p:sp>
        <p:nvSpPr>
          <p:cNvPr id="18" name="순서도: 대체 처리 17"/>
          <p:cNvSpPr/>
          <p:nvPr/>
        </p:nvSpPr>
        <p:spPr>
          <a:xfrm>
            <a:off x="5313040" y="4797152"/>
            <a:ext cx="2952328" cy="108012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8481392" y="5962650"/>
            <a:ext cx="360040" cy="20265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2864768" y="2889291"/>
            <a:ext cx="1748060" cy="1796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808984" y="3717032"/>
            <a:ext cx="381149" cy="504056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51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844824"/>
            <a:ext cx="9217024" cy="4752528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2-4.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파일 상세 정보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24" y="1947620"/>
            <a:ext cx="4539476" cy="2381461"/>
          </a:xfrm>
          <a:prstGeom prst="rect">
            <a:avLst/>
          </a:prstGeom>
        </p:spPr>
      </p:pic>
      <p:sp>
        <p:nvSpPr>
          <p:cNvPr id="18" name="순서도: 대체 처리 17"/>
          <p:cNvSpPr/>
          <p:nvPr/>
        </p:nvSpPr>
        <p:spPr>
          <a:xfrm>
            <a:off x="4576474" y="3248961"/>
            <a:ext cx="288032" cy="28803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283" y="1947620"/>
            <a:ext cx="3927038" cy="4437295"/>
          </a:xfrm>
          <a:prstGeom prst="rect">
            <a:avLst/>
          </a:prstGeom>
        </p:spPr>
      </p:pic>
      <p:sp>
        <p:nvSpPr>
          <p:cNvPr id="14" name="순서도: 대체 처리 13"/>
          <p:cNvSpPr/>
          <p:nvPr/>
        </p:nvSpPr>
        <p:spPr>
          <a:xfrm>
            <a:off x="5313040" y="5517231"/>
            <a:ext cx="720080" cy="86768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2344226" y="4351926"/>
            <a:ext cx="1368152" cy="445226"/>
          </a:xfrm>
          <a:prstGeom prst="wedgeRectCallout">
            <a:avLst>
              <a:gd name="adj1" fmla="val 119017"/>
              <a:gd name="adj2" fmla="val -26322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정보 보기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2936776" y="4889504"/>
            <a:ext cx="1479794" cy="699735"/>
          </a:xfrm>
          <a:prstGeom prst="wedgeRectCallout">
            <a:avLst>
              <a:gd name="adj1" fmla="val 119017"/>
              <a:gd name="adj2" fmla="val -26322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Thumbnail</a:t>
            </a: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더블 클릭하면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Creo View</a:t>
            </a:r>
            <a:r>
              <a:rPr lang="ko-KR" altLang="en-US" sz="1050" b="1" smtClean="0">
                <a:solidFill>
                  <a:schemeClr val="tx1"/>
                </a:solidFill>
              </a:rPr>
              <a:t>가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실행됨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3296816" y="5870682"/>
            <a:ext cx="1368152" cy="445226"/>
          </a:xfrm>
          <a:prstGeom prst="wedgeRectCallout">
            <a:avLst>
              <a:gd name="adj1" fmla="val 104397"/>
              <a:gd name="adj2" fmla="val -6212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사용자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정의 속성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PDMLink</a:t>
            </a:r>
            <a:r>
              <a:rPr lang="ko-KR" altLang="en-US" sz="1200" smtClean="0">
                <a:latin typeface="+mn-ea"/>
                <a:ea typeface="+mn-ea"/>
              </a:rPr>
              <a:t>에서 등록된 모든 파일레 대해 각 파일에 대한 세부 정보 보기를 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버전 이력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사용 위치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속성 정보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시각화 정보 등을 사용할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75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2-4.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파일 상세 정보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33" y="1888993"/>
            <a:ext cx="5358656" cy="3340207"/>
          </a:xfrm>
          <a:prstGeom prst="rect">
            <a:avLst/>
          </a:prstGeom>
        </p:spPr>
      </p:pic>
      <p:sp>
        <p:nvSpPr>
          <p:cNvPr id="18" name="순서도: 대체 처리 17"/>
          <p:cNvSpPr/>
          <p:nvPr/>
        </p:nvSpPr>
        <p:spPr>
          <a:xfrm>
            <a:off x="2576736" y="2636912"/>
            <a:ext cx="504056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3048418" y="1355774"/>
            <a:ext cx="1904582" cy="445226"/>
          </a:xfrm>
          <a:prstGeom prst="wedgeRectCallout">
            <a:avLst>
              <a:gd name="adj1" fmla="val -61994"/>
              <a:gd name="adj2" fmla="val 23952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[</a:t>
            </a:r>
            <a:r>
              <a:rPr lang="ko-KR" altLang="en-US" sz="1050" b="1" smtClean="0">
                <a:solidFill>
                  <a:schemeClr val="tx1"/>
                </a:solidFill>
              </a:rPr>
              <a:t>보기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]</a:t>
            </a:r>
            <a:r>
              <a:rPr lang="ko-KR" altLang="en-US" sz="1050" b="1" smtClean="0">
                <a:solidFill>
                  <a:schemeClr val="tx1"/>
                </a:solidFill>
              </a:rPr>
              <a:t>에서 적절한 형식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0814" t="27896" r="45407" b="47052"/>
          <a:stretch/>
        </p:blipFill>
        <p:spPr>
          <a:xfrm>
            <a:off x="6393160" y="1484784"/>
            <a:ext cx="1080120" cy="1224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009" y="4657700"/>
            <a:ext cx="1047983" cy="9315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84" y="3920905"/>
            <a:ext cx="1838325" cy="2466975"/>
          </a:xfrm>
          <a:prstGeom prst="rect">
            <a:avLst/>
          </a:prstGeom>
        </p:spPr>
      </p:pic>
      <p:sp>
        <p:nvSpPr>
          <p:cNvPr id="14" name="순서도: 대체 처리 13"/>
          <p:cNvSpPr/>
          <p:nvPr/>
        </p:nvSpPr>
        <p:spPr>
          <a:xfrm>
            <a:off x="6380303" y="5373216"/>
            <a:ext cx="1020969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7604439" y="4077072"/>
            <a:ext cx="1853770" cy="243052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025009" y="2492896"/>
            <a:ext cx="983226" cy="57606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3" name="꺾인 연결선 12"/>
          <p:cNvCxnSpPr>
            <a:stCxn id="18" idx="3"/>
            <a:endCxn id="6" idx="1"/>
          </p:cNvCxnSpPr>
          <p:nvPr/>
        </p:nvCxnSpPr>
        <p:spPr>
          <a:xfrm flipV="1">
            <a:off x="3080792" y="2096852"/>
            <a:ext cx="3312368" cy="64807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1" idx="3"/>
            <a:endCxn id="10" idx="0"/>
          </p:cNvCxnSpPr>
          <p:nvPr/>
        </p:nvCxnSpPr>
        <p:spPr>
          <a:xfrm>
            <a:off x="6008235" y="2780928"/>
            <a:ext cx="2530812" cy="113997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13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2-4.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파일 상세 정보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08" y="3465657"/>
            <a:ext cx="5410200" cy="2495550"/>
          </a:xfrm>
          <a:prstGeom prst="rect">
            <a:avLst/>
          </a:prstGeom>
        </p:spPr>
      </p:pic>
      <p:sp>
        <p:nvSpPr>
          <p:cNvPr id="14" name="순서도: 대체 처리 13"/>
          <p:cNvSpPr/>
          <p:nvPr/>
        </p:nvSpPr>
        <p:spPr>
          <a:xfrm>
            <a:off x="6681192" y="3501008"/>
            <a:ext cx="576064" cy="28803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3368823" y="3996790"/>
            <a:ext cx="6089386" cy="1964417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6" y="1513032"/>
            <a:ext cx="4810125" cy="1952625"/>
          </a:xfrm>
          <a:prstGeom prst="rect">
            <a:avLst/>
          </a:prstGeom>
        </p:spPr>
      </p:pic>
      <p:sp>
        <p:nvSpPr>
          <p:cNvPr id="18" name="순서도: 대체 처리 17"/>
          <p:cNvSpPr/>
          <p:nvPr/>
        </p:nvSpPr>
        <p:spPr>
          <a:xfrm>
            <a:off x="2163499" y="1548518"/>
            <a:ext cx="831722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79322" y="2628638"/>
            <a:ext cx="2789501" cy="73865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995184" y="3996790"/>
            <a:ext cx="2085608" cy="1253950"/>
          </a:xfrm>
          <a:prstGeom prst="wedgeRectCallout">
            <a:avLst>
              <a:gd name="adj1" fmla="val -56493"/>
              <a:gd name="adj2" fmla="val -109190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chemeClr val="tx1"/>
                </a:solidFill>
              </a:rPr>
              <a:t>해당 컴포넌트가 조립되어 있는 상위 어셈블리를 확인할 수 있다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 smtClean="0">
                <a:solidFill>
                  <a:schemeClr val="tx1"/>
                </a:solidFill>
              </a:rPr>
              <a:t>4520000886~.asm</a:t>
            </a:r>
            <a:r>
              <a:rPr lang="ko-KR" altLang="en-US" sz="1050" b="1" smtClean="0">
                <a:solidFill>
                  <a:schemeClr val="tx1"/>
                </a:solidFill>
              </a:rPr>
              <a:t>은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bcu_lct_190628.asm</a:t>
            </a:r>
            <a:r>
              <a:rPr lang="ko-KR" altLang="en-US" sz="1050" b="1" smtClean="0">
                <a:solidFill>
                  <a:schemeClr val="tx1"/>
                </a:solidFill>
              </a:rPr>
              <a:t>에 조립되어 있음을 알 수 있다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1162992" y="5695640"/>
            <a:ext cx="2085608" cy="531133"/>
          </a:xfrm>
          <a:prstGeom prst="wedgeRectCallout">
            <a:avLst>
              <a:gd name="adj1" fmla="val 169118"/>
              <a:gd name="adj2" fmla="val -7209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smtClean="0">
                <a:solidFill>
                  <a:schemeClr val="tx1"/>
                </a:solidFill>
              </a:rPr>
              <a:t>해당 버전의 상세 보기로 다시 옮겨 갈 수 있다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08" y="4499080"/>
            <a:ext cx="3045199" cy="7290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rcRect b="15369"/>
          <a:stretch/>
        </p:blipFill>
        <p:spPr>
          <a:xfrm>
            <a:off x="3323758" y="1340768"/>
            <a:ext cx="6443856" cy="24482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1-2.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공간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UI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수행의 시작/종료 4"/>
          <p:cNvSpPr/>
          <p:nvPr/>
        </p:nvSpPr>
        <p:spPr>
          <a:xfrm>
            <a:off x="116539" y="1274632"/>
            <a:ext cx="1812126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파일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/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편집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/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도구 메뉴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9097" t="34258" r="66288" b="17269"/>
          <a:stretch/>
        </p:blipFill>
        <p:spPr>
          <a:xfrm>
            <a:off x="116539" y="1580354"/>
            <a:ext cx="1143736" cy="270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066" y="1580355"/>
            <a:ext cx="1020113" cy="1224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4" y="1576042"/>
            <a:ext cx="964141" cy="652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717" y="3560575"/>
            <a:ext cx="911210" cy="32527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3" name="순서도: 대체 처리 42"/>
          <p:cNvSpPr/>
          <p:nvPr/>
        </p:nvSpPr>
        <p:spPr>
          <a:xfrm>
            <a:off x="3728864" y="2084410"/>
            <a:ext cx="787289" cy="171132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4" name="꺾인 연결선 43"/>
          <p:cNvCxnSpPr>
            <a:stCxn id="5" idx="3"/>
            <a:endCxn id="43" idx="1"/>
          </p:cNvCxnSpPr>
          <p:nvPr/>
        </p:nvCxnSpPr>
        <p:spPr>
          <a:xfrm>
            <a:off x="1928665" y="1400646"/>
            <a:ext cx="1800199" cy="769330"/>
          </a:xfrm>
          <a:prstGeom prst="bentConnector3">
            <a:avLst>
              <a:gd name="adj1" fmla="val 75926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수행의 시작/종료 51"/>
          <p:cNvSpPr/>
          <p:nvPr/>
        </p:nvSpPr>
        <p:spPr>
          <a:xfrm>
            <a:off x="1537036" y="4157715"/>
            <a:ext cx="1812126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작업 공간 상황 표시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3567994" y="2445077"/>
            <a:ext cx="1745046" cy="1329511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5" name="꺾인 연결선 54"/>
          <p:cNvCxnSpPr>
            <a:stCxn id="52" idx="0"/>
            <a:endCxn id="54" idx="2"/>
          </p:cNvCxnSpPr>
          <p:nvPr/>
        </p:nvCxnSpPr>
        <p:spPr>
          <a:xfrm rot="5400000" flipH="1" flipV="1">
            <a:off x="3250245" y="2967443"/>
            <a:ext cx="383127" cy="1997418"/>
          </a:xfrm>
          <a:prstGeom prst="bentConnector3">
            <a:avLst>
              <a:gd name="adj1" fmla="val 50000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순서도: 수행의 시작/종료 62"/>
          <p:cNvSpPr/>
          <p:nvPr/>
        </p:nvSpPr>
        <p:spPr>
          <a:xfrm>
            <a:off x="8284570" y="3308547"/>
            <a:ext cx="1276942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문서 팝업 메뉴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7977992" y="2516460"/>
            <a:ext cx="503400" cy="243138"/>
          </a:xfrm>
          <a:prstGeom prst="flowChartAlternateProcess">
            <a:avLst/>
          </a:prstGeom>
          <a:noFill/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8" name="꺾인 연결선 57"/>
          <p:cNvCxnSpPr>
            <a:stCxn id="63" idx="0"/>
            <a:endCxn id="57" idx="2"/>
          </p:cNvCxnSpPr>
          <p:nvPr/>
        </p:nvCxnSpPr>
        <p:spPr>
          <a:xfrm rot="16200000" flipV="1">
            <a:off x="8301893" y="2687398"/>
            <a:ext cx="548949" cy="693349"/>
          </a:xfrm>
          <a:prstGeom prst="bentConnector3">
            <a:avLst>
              <a:gd name="adj1" fmla="val 50000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 설명선 23"/>
          <p:cNvSpPr/>
          <p:nvPr/>
        </p:nvSpPr>
        <p:spPr>
          <a:xfrm>
            <a:off x="4573758" y="1052105"/>
            <a:ext cx="1046516" cy="291830"/>
          </a:xfrm>
          <a:prstGeom prst="wedgeRectCallout">
            <a:avLst>
              <a:gd name="adj1" fmla="val -43880"/>
              <a:gd name="adj2" fmla="val 8012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이동 경로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5762400" y="1284212"/>
            <a:ext cx="1161423" cy="291830"/>
          </a:xfrm>
          <a:prstGeom prst="wedgeRectCallout">
            <a:avLst>
              <a:gd name="adj1" fmla="val -47847"/>
              <a:gd name="adj2" fmla="val 83078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작업 공간 설정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4" name="사각형 설명선 63"/>
          <p:cNvSpPr/>
          <p:nvPr/>
        </p:nvSpPr>
        <p:spPr>
          <a:xfrm>
            <a:off x="5847836" y="1796744"/>
            <a:ext cx="1764372" cy="291830"/>
          </a:xfrm>
          <a:prstGeom prst="wedgeRectCallout">
            <a:avLst>
              <a:gd name="adj1" fmla="val -52542"/>
              <a:gd name="adj2" fmla="val 93178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작업 공간 새로 고침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8211956" y="1721905"/>
            <a:ext cx="1379078" cy="291830"/>
          </a:xfrm>
          <a:prstGeom prst="wedgeRectCallout">
            <a:avLst>
              <a:gd name="adj1" fmla="val -20109"/>
              <a:gd name="adj2" fmla="val 10500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텍스트 검색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7" name="사각형 설명선 66"/>
          <p:cNvSpPr/>
          <p:nvPr/>
        </p:nvSpPr>
        <p:spPr>
          <a:xfrm>
            <a:off x="8234522" y="1027041"/>
            <a:ext cx="1377773" cy="291830"/>
          </a:xfrm>
          <a:prstGeom prst="wedgeRectCallout">
            <a:avLst>
              <a:gd name="adj1" fmla="val 23637"/>
              <a:gd name="adj2" fmla="val 6700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최근 </a:t>
            </a:r>
            <a:r>
              <a:rPr lang="ko-KR" altLang="en-US" sz="1050" b="1" dirty="0" err="1" smtClean="0">
                <a:solidFill>
                  <a:schemeClr val="tx1"/>
                </a:solidFill>
              </a:rPr>
              <a:t>엑세스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 보기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9968" y="3834348"/>
            <a:ext cx="1999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공간 기본 화면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1400" dirty="0"/>
          </a:p>
        </p:txBody>
      </p:sp>
      <p:sp>
        <p:nvSpPr>
          <p:cNvPr id="68" name="직사각형 67"/>
          <p:cNvSpPr/>
          <p:nvPr/>
        </p:nvSpPr>
        <p:spPr>
          <a:xfrm>
            <a:off x="4936832" y="4005064"/>
            <a:ext cx="354456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공유 상황</a:t>
            </a:r>
            <a:endParaRPr lang="en-US" altLang="ko-KR" sz="1000" b="1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    프로젝트에 공유됨</a:t>
            </a:r>
            <a:r>
              <a:rPr lang="en-US" altLang="ko-KR" sz="1000" dirty="0" smtClean="0">
                <a:latin typeface="+mn-ea"/>
                <a:ea typeface="+mn-ea"/>
              </a:rPr>
              <a:t>(PDMLink </a:t>
            </a:r>
            <a:r>
              <a:rPr lang="ko-KR" altLang="en-US" sz="1000" dirty="0" smtClean="0">
                <a:latin typeface="+mn-ea"/>
                <a:ea typeface="+mn-ea"/>
              </a:rPr>
              <a:t>에만 해당</a:t>
            </a:r>
            <a:r>
              <a:rPr lang="en-US" altLang="ko-KR" sz="1000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PDM</a:t>
            </a:r>
            <a:r>
              <a:rPr lang="ko-KR" altLang="en-US" sz="1000" dirty="0" smtClean="0">
                <a:latin typeface="+mn-ea"/>
                <a:ea typeface="+mn-ea"/>
              </a:rPr>
              <a:t>에서 공유됨</a:t>
            </a:r>
            <a:r>
              <a:rPr lang="en-US" altLang="ko-KR" sz="1000" dirty="0" smtClean="0">
                <a:latin typeface="+mn-ea"/>
                <a:ea typeface="+mn-ea"/>
              </a:rPr>
              <a:t>(ProjectLink</a:t>
            </a:r>
            <a:r>
              <a:rPr lang="ko-KR" altLang="en-US" sz="1000" dirty="0" smtClean="0">
                <a:latin typeface="+mn-ea"/>
                <a:ea typeface="+mn-ea"/>
              </a:rPr>
              <a:t>에만 해당</a:t>
            </a:r>
            <a:r>
              <a:rPr lang="en-US" altLang="ko-KR" sz="1000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PDM</a:t>
            </a:r>
            <a:r>
              <a:rPr lang="ko-KR" altLang="en-US" sz="1000" dirty="0" smtClean="0">
                <a:latin typeface="+mn-ea"/>
                <a:ea typeface="+mn-ea"/>
              </a:rPr>
              <a:t>에서 </a:t>
            </a:r>
            <a:r>
              <a:rPr lang="ko-KR" altLang="en-US" sz="1000" dirty="0" err="1" smtClean="0">
                <a:latin typeface="+mn-ea"/>
                <a:ea typeface="+mn-ea"/>
              </a:rPr>
              <a:t>체크아웃됨</a:t>
            </a:r>
            <a:r>
              <a:rPr lang="en-US" altLang="ko-KR" sz="1000" dirty="0">
                <a:latin typeface="+mn-ea"/>
                <a:ea typeface="+mn-ea"/>
              </a:rPr>
              <a:t> (ProjectLink</a:t>
            </a:r>
            <a:r>
              <a:rPr lang="ko-KR" altLang="en-US" sz="1000" dirty="0">
                <a:latin typeface="+mn-ea"/>
                <a:ea typeface="+mn-ea"/>
              </a:rPr>
              <a:t>에만 해당</a:t>
            </a:r>
            <a:r>
              <a:rPr lang="en-US" altLang="ko-KR" sz="1000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일반 상황</a:t>
            </a:r>
            <a:endParaRPr lang="en-US" altLang="ko-KR" sz="1000" b="1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    새로 만들기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    잠금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    현재 사용자에 의해 체크아웃 됨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    다른 작업 공간에서 현재의 사용자에 의해 체크아웃 됨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    다른 사용자에 의해 체크아웃 됨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    다른 </a:t>
            </a:r>
            <a:r>
              <a:rPr lang="ko-KR" altLang="en-US" sz="1000" dirty="0" err="1" smtClean="0">
                <a:latin typeface="+mn-ea"/>
                <a:ea typeface="+mn-ea"/>
              </a:rPr>
              <a:t>이터레이션이</a:t>
            </a:r>
            <a:r>
              <a:rPr lang="ko-KR" altLang="en-US" sz="1000" dirty="0" smtClean="0">
                <a:latin typeface="+mn-ea"/>
                <a:ea typeface="+mn-ea"/>
              </a:rPr>
              <a:t> 현재 사용자에 의해 체크아웃 됨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    다른 </a:t>
            </a:r>
            <a:r>
              <a:rPr lang="ko-KR" altLang="en-US" sz="1000" dirty="0" err="1">
                <a:latin typeface="+mn-ea"/>
                <a:ea typeface="+mn-ea"/>
              </a:rPr>
              <a:t>이터레이션이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다른 </a:t>
            </a:r>
            <a:r>
              <a:rPr lang="ko-KR" altLang="en-US" sz="1000" dirty="0">
                <a:latin typeface="+mn-ea"/>
                <a:ea typeface="+mn-ea"/>
              </a:rPr>
              <a:t>사용자에 의해 </a:t>
            </a:r>
            <a:r>
              <a:rPr lang="ko-KR" altLang="en-US" sz="1000" dirty="0" smtClean="0">
                <a:latin typeface="+mn-ea"/>
                <a:ea typeface="+mn-ea"/>
              </a:rPr>
              <a:t>체크아웃 됨</a:t>
            </a:r>
            <a:endParaRPr lang="ko-KR" altLang="en-US" sz="1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로컬 작업 공간 상황</a:t>
            </a:r>
            <a:endParaRPr lang="en-US" altLang="ko-KR" sz="1000" b="1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    로컬에서 수정 됨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28464" y="5889466"/>
            <a:ext cx="34547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수정된 상황</a:t>
            </a:r>
            <a:endParaRPr lang="en-US" altLang="ko-KR" sz="1000" b="1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     로컬에서 수정되어 업로드가 필요함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     수정 내용 업로드 됨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     로컬에서 수정되었지만 업로드 하기에 적합하지 않음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8840" y="4248239"/>
            <a:ext cx="157163" cy="11686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8865" y="4423951"/>
            <a:ext cx="157163" cy="12382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9790" y="4606623"/>
            <a:ext cx="191071" cy="13757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2"/>
          <a:srcRect r="20056" b="8491"/>
          <a:stretch/>
        </p:blipFill>
        <p:spPr>
          <a:xfrm>
            <a:off x="4936832" y="4976871"/>
            <a:ext cx="220823" cy="13946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5693" y="5181563"/>
            <a:ext cx="157163" cy="1238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1880" y="5370620"/>
            <a:ext cx="161926" cy="1190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1379" y="5535863"/>
            <a:ext cx="194177" cy="10633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2965" y="5726482"/>
            <a:ext cx="133760" cy="13049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96264" y="5914226"/>
            <a:ext cx="118163" cy="10261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92760" y="6082071"/>
            <a:ext cx="121667" cy="10886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0673" y="6114596"/>
            <a:ext cx="119909" cy="10192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4229" y="6268556"/>
            <a:ext cx="89917" cy="10314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5179" y="6423733"/>
            <a:ext cx="108967" cy="100364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21430" y="6477500"/>
            <a:ext cx="89917" cy="103140"/>
          </a:xfrm>
          <a:prstGeom prst="rect">
            <a:avLst/>
          </a:prstGeom>
        </p:spPr>
      </p:pic>
      <p:sp>
        <p:nvSpPr>
          <p:cNvPr id="95" name="순서도: 대체 처리 94"/>
          <p:cNvSpPr/>
          <p:nvPr/>
        </p:nvSpPr>
        <p:spPr>
          <a:xfrm>
            <a:off x="1871869" y="4883902"/>
            <a:ext cx="216024" cy="344203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9" name="순서도: 대체 처리 98"/>
          <p:cNvSpPr/>
          <p:nvPr/>
        </p:nvSpPr>
        <p:spPr>
          <a:xfrm>
            <a:off x="2288704" y="4841741"/>
            <a:ext cx="216025" cy="386364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0" name="순서도: 대체 처리 99"/>
          <p:cNvSpPr/>
          <p:nvPr/>
        </p:nvSpPr>
        <p:spPr>
          <a:xfrm>
            <a:off x="2549158" y="4872133"/>
            <a:ext cx="214571" cy="355972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1" name="순서도: 대체 처리 100"/>
          <p:cNvSpPr/>
          <p:nvPr/>
        </p:nvSpPr>
        <p:spPr>
          <a:xfrm>
            <a:off x="2798341" y="4853241"/>
            <a:ext cx="216024" cy="366162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175412" y="5923154"/>
            <a:ext cx="817148" cy="135130"/>
          </a:xfrm>
          <a:prstGeom prst="flowChartAlternateProcess">
            <a:avLst/>
          </a:prstGeom>
          <a:noFill/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5" name="순서도: 대체 처리 104"/>
          <p:cNvSpPr/>
          <p:nvPr/>
        </p:nvSpPr>
        <p:spPr>
          <a:xfrm>
            <a:off x="4936832" y="4072235"/>
            <a:ext cx="761652" cy="94183"/>
          </a:xfrm>
          <a:prstGeom prst="flowChartAlternateProcess">
            <a:avLst/>
          </a:prstGeom>
          <a:noFill/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8" name="순서도: 대체 처리 107"/>
          <p:cNvSpPr/>
          <p:nvPr/>
        </p:nvSpPr>
        <p:spPr>
          <a:xfrm>
            <a:off x="4936395" y="4785366"/>
            <a:ext cx="817148" cy="135130"/>
          </a:xfrm>
          <a:prstGeom prst="flowChartAlternateProcess">
            <a:avLst/>
          </a:prstGeom>
          <a:noFill/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9" name="순서도: 대체 처리 108"/>
          <p:cNvSpPr/>
          <p:nvPr/>
        </p:nvSpPr>
        <p:spPr>
          <a:xfrm>
            <a:off x="4939637" y="6240290"/>
            <a:ext cx="817148" cy="135130"/>
          </a:xfrm>
          <a:prstGeom prst="flowChartAlternateProcess">
            <a:avLst/>
          </a:prstGeom>
          <a:noFill/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5" name="꺾인 연결선 44"/>
          <p:cNvCxnSpPr>
            <a:stCxn id="108" idx="1"/>
            <a:endCxn id="101" idx="2"/>
          </p:cNvCxnSpPr>
          <p:nvPr/>
        </p:nvCxnSpPr>
        <p:spPr>
          <a:xfrm rot="10800000" flipV="1">
            <a:off x="2906353" y="4852931"/>
            <a:ext cx="2030042" cy="366472"/>
          </a:xfrm>
          <a:prstGeom prst="bentConnector4">
            <a:avLst>
              <a:gd name="adj1" fmla="val 19719"/>
              <a:gd name="adj2" fmla="val 162379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9" idx="1"/>
            <a:endCxn id="100" idx="2"/>
          </p:cNvCxnSpPr>
          <p:nvPr/>
        </p:nvCxnSpPr>
        <p:spPr>
          <a:xfrm rot="10800000">
            <a:off x="2656445" y="5228105"/>
            <a:ext cx="2283193" cy="1079750"/>
          </a:xfrm>
          <a:prstGeom prst="bentConnector2">
            <a:avLst/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04" idx="0"/>
            <a:endCxn id="99" idx="2"/>
          </p:cNvCxnSpPr>
          <p:nvPr/>
        </p:nvCxnSpPr>
        <p:spPr>
          <a:xfrm rot="5400000" flipH="1" flipV="1">
            <a:off x="1142827" y="4669265"/>
            <a:ext cx="695049" cy="1812731"/>
          </a:xfrm>
          <a:prstGeom prst="bentConnector3">
            <a:avLst>
              <a:gd name="adj1" fmla="val 50000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3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132856"/>
            <a:ext cx="9217024" cy="446449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 공간에 추가하기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00472" y="1196752"/>
            <a:ext cx="9505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체크인 된 기존 데이터를 참조하여 복사본 저장을 하여 새로운 설계 작업에 사용하거나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설계 변경을 위해 데이터를 검색하여 작업 공간으로 가져 온다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공간으로 데이터를 가져 올 때는 </a:t>
            </a: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smtClean="0">
                <a:latin typeface="+mn-ea"/>
                <a:ea typeface="+mn-ea"/>
              </a:rPr>
              <a:t>작업 공간에 추가</a:t>
            </a:r>
            <a:r>
              <a:rPr lang="en-US" altLang="ko-KR" sz="1200" dirty="0" smtClean="0">
                <a:latin typeface="+mn-ea"/>
                <a:ea typeface="+mn-ea"/>
              </a:rPr>
              <a:t>[ </a:t>
            </a:r>
            <a:r>
              <a:rPr lang="ko-KR" altLang="en-US" sz="1200" smtClean="0">
                <a:latin typeface="+mn-ea"/>
                <a:ea typeface="+mn-ea"/>
              </a:rPr>
              <a:t>명령을 기본으로 사용하며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가능한 체크아웃은 사용하지 않는다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420887"/>
            <a:ext cx="8208912" cy="3067691"/>
          </a:xfrm>
          <a:prstGeom prst="rect">
            <a:avLst/>
          </a:prstGeom>
        </p:spPr>
      </p:pic>
      <p:sp>
        <p:nvSpPr>
          <p:cNvPr id="17" name="순서도: 대체 처리 16"/>
          <p:cNvSpPr/>
          <p:nvPr/>
        </p:nvSpPr>
        <p:spPr>
          <a:xfrm>
            <a:off x="920552" y="2996952"/>
            <a:ext cx="432049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6670551" y="2453638"/>
            <a:ext cx="1450800" cy="531133"/>
          </a:xfrm>
          <a:prstGeom prst="wedgeRectCallout">
            <a:avLst>
              <a:gd name="adj1" fmla="val -56036"/>
              <a:gd name="adj2" fmla="val 14131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</a:rPr>
              <a:t>검색 결과 체크하고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r>
              <a:rPr lang="ko-KR" altLang="en-US" sz="1050" b="1" dirty="0" smtClean="0">
                <a:solidFill>
                  <a:schemeClr val="tx1"/>
                </a:solidFill>
              </a:rPr>
              <a:t>작업 공간에 추가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920552" y="3733140"/>
            <a:ext cx="432049" cy="152291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4" name="꺾인 연결선 23"/>
          <p:cNvCxnSpPr>
            <a:stCxn id="17" idx="2"/>
            <a:endCxn id="23" idx="0"/>
          </p:cNvCxnSpPr>
          <p:nvPr/>
        </p:nvCxnSpPr>
        <p:spPr>
          <a:xfrm rot="5400000">
            <a:off x="916636" y="3513199"/>
            <a:ext cx="439882" cy="12700"/>
          </a:xfrm>
          <a:prstGeom prst="bentConnector3">
            <a:avLst>
              <a:gd name="adj1" fmla="val 50000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대체 처리 24"/>
          <p:cNvSpPr/>
          <p:nvPr/>
        </p:nvSpPr>
        <p:spPr>
          <a:xfrm>
            <a:off x="3224807" y="3789040"/>
            <a:ext cx="1800201" cy="79208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6249143" y="3420726"/>
            <a:ext cx="432049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6825209" y="4284822"/>
            <a:ext cx="1944214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b="41561"/>
          <a:stretch/>
        </p:blipFill>
        <p:spPr>
          <a:xfrm>
            <a:off x="5241033" y="4149080"/>
            <a:ext cx="1368152" cy="2382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순서도: 대체 처리 28"/>
          <p:cNvSpPr/>
          <p:nvPr/>
        </p:nvSpPr>
        <p:spPr>
          <a:xfrm>
            <a:off x="5241032" y="4932894"/>
            <a:ext cx="1368153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0" name="꺾인 연결선 29"/>
          <p:cNvCxnSpPr>
            <a:stCxn id="27" idx="2"/>
            <a:endCxn id="29" idx="3"/>
          </p:cNvCxnSpPr>
          <p:nvPr/>
        </p:nvCxnSpPr>
        <p:spPr>
          <a:xfrm rot="5400000">
            <a:off x="6953292" y="4237022"/>
            <a:ext cx="499919" cy="118813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7" idx="0"/>
            <a:endCxn id="26" idx="3"/>
          </p:cNvCxnSpPr>
          <p:nvPr/>
        </p:nvCxnSpPr>
        <p:spPr>
          <a:xfrm rot="16200000" flipV="1">
            <a:off x="6881283" y="3368789"/>
            <a:ext cx="715943" cy="111612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0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 공간에 추가하기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64" y="1398433"/>
            <a:ext cx="5760640" cy="5044495"/>
          </a:xfrm>
          <a:prstGeom prst="rect">
            <a:avLst/>
          </a:prstGeom>
        </p:spPr>
      </p:pic>
      <p:sp>
        <p:nvSpPr>
          <p:cNvPr id="20" name="사각형 설명선 19"/>
          <p:cNvSpPr/>
          <p:nvPr/>
        </p:nvSpPr>
        <p:spPr>
          <a:xfrm>
            <a:off x="4155592" y="2060848"/>
            <a:ext cx="1450800" cy="531133"/>
          </a:xfrm>
          <a:prstGeom prst="wedgeRectCallout">
            <a:avLst>
              <a:gd name="adj1" fmla="val -95428"/>
              <a:gd name="adj2" fmla="val -7209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</a:rPr>
              <a:t>작업 공간에 추가할 작업 공간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3080792" y="3636751"/>
            <a:ext cx="1440160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5400000">
            <a:off x="2491976" y="4740259"/>
            <a:ext cx="2116098" cy="50169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656" y="6049155"/>
            <a:ext cx="2885040" cy="3220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사각형 설명선 31"/>
          <p:cNvSpPr/>
          <p:nvPr/>
        </p:nvSpPr>
        <p:spPr>
          <a:xfrm>
            <a:off x="4942360" y="4941169"/>
            <a:ext cx="3611040" cy="720080"/>
          </a:xfrm>
          <a:prstGeom prst="wedgeRectCallout">
            <a:avLst>
              <a:gd name="adj1" fmla="val -73106"/>
              <a:gd name="adj2" fmla="val 13234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chemeClr val="tx1"/>
                </a:solidFill>
              </a:rPr>
              <a:t>모두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50" b="1" smtClean="0">
                <a:solidFill>
                  <a:schemeClr val="tx1"/>
                </a:solidFill>
              </a:rPr>
              <a:t>추가할 파일과 관계되는 모든 드로잉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chemeClr val="tx1"/>
                </a:solidFill>
              </a:rPr>
              <a:t>처음에 선택된 객체만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50" b="1" smtClean="0">
                <a:solidFill>
                  <a:schemeClr val="tx1"/>
                </a:solidFill>
              </a:rPr>
              <a:t>추가하려고 선택한 그 파일에 해당하는 드로잉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1961236" y="1664856"/>
            <a:ext cx="1623611" cy="39599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51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469088"/>
            <a:ext cx="9217024" cy="412826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2-6.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공통 저장 공간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Browser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00472" y="1196752"/>
            <a:ext cx="9505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공통 저장 공간에 등록된 파일을 작업 공간으로 가져온다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해당 파일의 수정 의도가 있을 때만 시행한다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한 파일에 대해서 두 명 이상이 동시에 체크아웃 할 수 없으므로 </a:t>
            </a: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dirty="0" smtClean="0">
                <a:latin typeface="+mn-ea"/>
                <a:ea typeface="+mn-ea"/>
              </a:rPr>
              <a:t>작업 공간에 가져오기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  <a:r>
              <a:rPr lang="ko-KR" altLang="en-US" sz="1200" dirty="0" smtClean="0">
                <a:latin typeface="+mn-ea"/>
                <a:ea typeface="+mn-ea"/>
              </a:rPr>
              <a:t>를 기본적으로 사용하고</a:t>
            </a:r>
            <a:r>
              <a:rPr lang="en-US" altLang="ko-KR" sz="1200" dirty="0" smtClean="0">
                <a:latin typeface="+mn-ea"/>
                <a:ea typeface="+mn-ea"/>
              </a:rPr>
              <a:t>,</a:t>
            </a:r>
            <a:r>
              <a:rPr lang="ko-KR" altLang="en-US" sz="1200" dirty="0" smtClean="0">
                <a:latin typeface="+mn-ea"/>
                <a:ea typeface="+mn-ea"/>
              </a:rPr>
              <a:t> 체크아웃은 </a:t>
            </a:r>
            <a:r>
              <a:rPr lang="en-US" altLang="ko-KR" sz="1200" dirty="0" smtClean="0">
                <a:latin typeface="+mn-ea"/>
                <a:ea typeface="+mn-ea"/>
              </a:rPr>
              <a:t>Creo</a:t>
            </a:r>
            <a:r>
              <a:rPr lang="ko-KR" altLang="en-US" sz="1200" dirty="0" smtClean="0">
                <a:latin typeface="+mn-ea"/>
                <a:ea typeface="+mn-ea"/>
              </a:rPr>
              <a:t>에서 </a:t>
            </a:r>
            <a:r>
              <a:rPr lang="ko-KR" altLang="en-US" sz="1200" dirty="0" err="1" smtClean="0">
                <a:latin typeface="+mn-ea"/>
                <a:ea typeface="+mn-ea"/>
              </a:rPr>
              <a:t>피쳐를</a:t>
            </a:r>
            <a:r>
              <a:rPr lang="ko-KR" altLang="en-US" sz="1200" dirty="0" smtClean="0">
                <a:latin typeface="+mn-ea"/>
                <a:ea typeface="+mn-ea"/>
              </a:rPr>
              <a:t> 만들 때 수행한다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3333"/>
          <a:stretch/>
        </p:blipFill>
        <p:spPr>
          <a:xfrm>
            <a:off x="560513" y="2486550"/>
            <a:ext cx="5472608" cy="3067691"/>
          </a:xfrm>
          <a:prstGeom prst="rect">
            <a:avLst/>
          </a:prstGeom>
        </p:spPr>
      </p:pic>
      <p:sp>
        <p:nvSpPr>
          <p:cNvPr id="26" name="순서도: 대체 처리 25"/>
          <p:cNvSpPr/>
          <p:nvPr/>
        </p:nvSpPr>
        <p:spPr>
          <a:xfrm>
            <a:off x="3512840" y="3486389"/>
            <a:ext cx="432049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4232922" y="4350485"/>
            <a:ext cx="1838299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40845"/>
          <a:stretch/>
        </p:blipFill>
        <p:spPr>
          <a:xfrm>
            <a:off x="2563392" y="3132735"/>
            <a:ext cx="1504950" cy="3256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순서도: 대체 처리 28"/>
          <p:cNvSpPr/>
          <p:nvPr/>
        </p:nvSpPr>
        <p:spPr>
          <a:xfrm>
            <a:off x="2504729" y="4437112"/>
            <a:ext cx="1368153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0" name="꺾인 연결선 29"/>
          <p:cNvCxnSpPr>
            <a:stCxn id="27" idx="1"/>
            <a:endCxn id="29" idx="3"/>
          </p:cNvCxnSpPr>
          <p:nvPr/>
        </p:nvCxnSpPr>
        <p:spPr>
          <a:xfrm rot="10800000" flipV="1">
            <a:off x="3872882" y="4498637"/>
            <a:ext cx="360040" cy="8662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677" y="3801420"/>
            <a:ext cx="3355278" cy="2394274"/>
          </a:xfrm>
          <a:prstGeom prst="rect">
            <a:avLst/>
          </a:prstGeom>
        </p:spPr>
      </p:pic>
      <p:sp>
        <p:nvSpPr>
          <p:cNvPr id="25" name="순서도: 대체 처리 24"/>
          <p:cNvSpPr/>
          <p:nvPr/>
        </p:nvSpPr>
        <p:spPr>
          <a:xfrm>
            <a:off x="7678661" y="5373216"/>
            <a:ext cx="298675" cy="25473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7395593" y="3233680"/>
            <a:ext cx="1733871" cy="400862"/>
          </a:xfrm>
          <a:prstGeom prst="wedgeRectCallout">
            <a:avLst>
              <a:gd name="adj1" fmla="val -25970"/>
              <a:gd name="adj2" fmla="val 48262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체크아웃 상태 표시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56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2-6.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 및 작업 공간에 추가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64" y="1398433"/>
            <a:ext cx="5760640" cy="5044495"/>
          </a:xfrm>
          <a:prstGeom prst="rect">
            <a:avLst/>
          </a:prstGeom>
        </p:spPr>
      </p:pic>
      <p:sp>
        <p:nvSpPr>
          <p:cNvPr id="20" name="사각형 설명선 19"/>
          <p:cNvSpPr/>
          <p:nvPr/>
        </p:nvSpPr>
        <p:spPr>
          <a:xfrm>
            <a:off x="4155592" y="2060848"/>
            <a:ext cx="1450800" cy="531133"/>
          </a:xfrm>
          <a:prstGeom prst="wedgeRectCallout">
            <a:avLst>
              <a:gd name="adj1" fmla="val -95428"/>
              <a:gd name="adj2" fmla="val -7209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</a:rPr>
              <a:t>작업 공간에 추가할 작업 공간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3080792" y="3636751"/>
            <a:ext cx="1440160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5400000">
            <a:off x="2491976" y="4740259"/>
            <a:ext cx="2116098" cy="50169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656" y="6049155"/>
            <a:ext cx="2885040" cy="3220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사각형 설명선 31"/>
          <p:cNvSpPr/>
          <p:nvPr/>
        </p:nvSpPr>
        <p:spPr>
          <a:xfrm>
            <a:off x="4942360" y="4941169"/>
            <a:ext cx="3611040" cy="720080"/>
          </a:xfrm>
          <a:prstGeom prst="wedgeRectCallout">
            <a:avLst>
              <a:gd name="adj1" fmla="val -73106"/>
              <a:gd name="adj2" fmla="val 13234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chemeClr val="tx1"/>
                </a:solidFill>
              </a:rPr>
              <a:t>모두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50" b="1" smtClean="0">
                <a:solidFill>
                  <a:schemeClr val="tx1"/>
                </a:solidFill>
              </a:rPr>
              <a:t>추가할 파일과 관계되는 모든 드로잉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chemeClr val="tx1"/>
                </a:solidFill>
              </a:rPr>
              <a:t>처음에 선택된 객체만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50" b="1" smtClean="0">
                <a:solidFill>
                  <a:schemeClr val="tx1"/>
                </a:solidFill>
              </a:rPr>
              <a:t>추가하려고 선택한 그 파일에 해당하는 드로잉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64" y="1412776"/>
            <a:ext cx="1816026" cy="177379"/>
          </a:xfrm>
          <a:prstGeom prst="rect">
            <a:avLst/>
          </a:prstGeom>
        </p:spPr>
      </p:pic>
      <p:sp>
        <p:nvSpPr>
          <p:cNvPr id="13" name="순서도: 대체 처리 12"/>
          <p:cNvSpPr/>
          <p:nvPr/>
        </p:nvSpPr>
        <p:spPr>
          <a:xfrm>
            <a:off x="2072680" y="1709868"/>
            <a:ext cx="1512168" cy="366151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033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192089"/>
            <a:ext cx="9217024" cy="440526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2-7.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뷰 디스플레이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PDMLink </a:t>
            </a:r>
            <a:r>
              <a:rPr lang="ko-KR" altLang="en-US" sz="1200" smtClean="0">
                <a:latin typeface="+mn-ea"/>
                <a:ea typeface="+mn-ea"/>
              </a:rPr>
              <a:t>환경에서 작업을 할 때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많은 파일을 다루어야 하므로 상황에 맞는 디스플레이 셋팅은 업무의 효율을 높인다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창 디스플레이 </a:t>
            </a:r>
            <a:r>
              <a:rPr lang="ko-KR" altLang="en-US" sz="1200" dirty="0" err="1" smtClean="0">
                <a:latin typeface="+mn-ea"/>
                <a:ea typeface="+mn-ea"/>
              </a:rPr>
              <a:t>셋팅은</a:t>
            </a:r>
            <a:r>
              <a:rPr lang="ko-KR" altLang="en-US" sz="1200" dirty="0" smtClean="0">
                <a:latin typeface="+mn-ea"/>
                <a:ea typeface="+mn-ea"/>
              </a:rPr>
              <a:t> 관리자가 사용자 전체에 공통된 </a:t>
            </a:r>
            <a:r>
              <a:rPr lang="ko-KR" altLang="en-US" sz="1200" dirty="0" err="1" smtClean="0">
                <a:latin typeface="+mn-ea"/>
                <a:ea typeface="+mn-ea"/>
              </a:rPr>
              <a:t>셋팅을</a:t>
            </a:r>
            <a:r>
              <a:rPr lang="ko-KR" altLang="en-US" sz="1200" dirty="0" smtClean="0">
                <a:latin typeface="+mn-ea"/>
                <a:ea typeface="+mn-ea"/>
              </a:rPr>
              <a:t> 하거나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각 사용자 별로 본인의 의도에 따라 개별적으로 할 수 있다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각 메뉴 별 상황에 맞는 </a:t>
            </a:r>
            <a:r>
              <a:rPr lang="ko-KR" altLang="en-US" sz="1200" dirty="0" err="1" smtClean="0">
                <a:latin typeface="+mn-ea"/>
                <a:ea typeface="+mn-ea"/>
              </a:rPr>
              <a:t>셋팅을</a:t>
            </a:r>
            <a:r>
              <a:rPr lang="ko-KR" altLang="en-US" sz="1200" dirty="0" smtClean="0">
                <a:latin typeface="+mn-ea"/>
                <a:ea typeface="+mn-ea"/>
              </a:rPr>
              <a:t> 별도로 해야 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420888"/>
            <a:ext cx="5724525" cy="2724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3782963"/>
            <a:ext cx="3638550" cy="2714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43734"/>
          <a:stretch/>
        </p:blipFill>
        <p:spPr>
          <a:xfrm>
            <a:off x="7276331" y="2371837"/>
            <a:ext cx="1466850" cy="1345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331" y="3571811"/>
            <a:ext cx="432048" cy="105612"/>
          </a:xfrm>
          <a:prstGeom prst="rect">
            <a:avLst/>
          </a:prstGeom>
        </p:spPr>
      </p:pic>
      <p:sp>
        <p:nvSpPr>
          <p:cNvPr id="22" name="순서도: 대체 처리 21"/>
          <p:cNvSpPr/>
          <p:nvPr/>
        </p:nvSpPr>
        <p:spPr>
          <a:xfrm>
            <a:off x="3512840" y="2996952"/>
            <a:ext cx="1944216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22" idx="2"/>
            <a:endCxn id="31" idx="1"/>
          </p:cNvCxnSpPr>
          <p:nvPr/>
        </p:nvCxnSpPr>
        <p:spPr>
          <a:xfrm rot="16200000" flipH="1">
            <a:off x="5697232" y="2080974"/>
            <a:ext cx="347629" cy="277219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 설명선 27"/>
          <p:cNvSpPr/>
          <p:nvPr/>
        </p:nvSpPr>
        <p:spPr>
          <a:xfrm>
            <a:off x="8104423" y="4297597"/>
            <a:ext cx="1224136" cy="720080"/>
          </a:xfrm>
          <a:prstGeom prst="wedgeRectCallout">
            <a:avLst>
              <a:gd name="adj1" fmla="val -73106"/>
              <a:gd name="adj2" fmla="val 13234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검색 결과 테이블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항목 편집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1" name="순서도: 대체 처리 30"/>
          <p:cNvSpPr/>
          <p:nvPr/>
        </p:nvSpPr>
        <p:spPr>
          <a:xfrm>
            <a:off x="7257144" y="3492734"/>
            <a:ext cx="1224247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4232920" y="4653757"/>
            <a:ext cx="1987971" cy="720080"/>
          </a:xfrm>
          <a:prstGeom prst="wedgeRectCallout">
            <a:avLst>
              <a:gd name="adj1" fmla="val 94227"/>
              <a:gd name="adj2" fmla="val 157478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기존 보기를 복사하여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새로 만들기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순서도: 대체 처리 32"/>
          <p:cNvSpPr/>
          <p:nvPr/>
        </p:nvSpPr>
        <p:spPr>
          <a:xfrm>
            <a:off x="7617295" y="5580966"/>
            <a:ext cx="288033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6969224" y="6013014"/>
            <a:ext cx="288033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953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2-7.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뷰 디스플레이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412776"/>
            <a:ext cx="4388643" cy="3240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53" y="3212976"/>
            <a:ext cx="4388643" cy="3240360"/>
          </a:xfrm>
          <a:prstGeom prst="rect">
            <a:avLst/>
          </a:prstGeom>
        </p:spPr>
      </p:pic>
      <p:sp>
        <p:nvSpPr>
          <p:cNvPr id="20" name="순서도: 대체 처리 19"/>
          <p:cNvSpPr/>
          <p:nvPr/>
        </p:nvSpPr>
        <p:spPr>
          <a:xfrm>
            <a:off x="1136576" y="2564904"/>
            <a:ext cx="2448272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776536" y="4821453"/>
            <a:ext cx="1987971" cy="720080"/>
          </a:xfrm>
          <a:prstGeom prst="wedgeRectCallout">
            <a:avLst>
              <a:gd name="adj1" fmla="val 34336"/>
              <a:gd name="adj2" fmla="val -33062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새 이름 부여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2864768" y="4140806"/>
            <a:ext cx="648072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6249144" y="3573016"/>
            <a:ext cx="648072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7401272" y="5941006"/>
            <a:ext cx="648072" cy="29630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547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smtClean="0"/>
              <a:t>작업 시작하기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2-7.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뷰 디스플레이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412776"/>
            <a:ext cx="4968552" cy="3730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77691"/>
            <a:ext cx="4496191" cy="33756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21184"/>
          <a:stretch/>
        </p:blipFill>
        <p:spPr>
          <a:xfrm>
            <a:off x="5784329" y="1484784"/>
            <a:ext cx="3273127" cy="238125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</p:pic>
      <p:sp>
        <p:nvSpPr>
          <p:cNvPr id="16" name="순서도: 대체 처리 15"/>
          <p:cNvSpPr/>
          <p:nvPr/>
        </p:nvSpPr>
        <p:spPr>
          <a:xfrm>
            <a:off x="2216696" y="1772816"/>
            <a:ext cx="648072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2576736" y="3356992"/>
            <a:ext cx="395064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776536" y="2420888"/>
            <a:ext cx="1728192" cy="180020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3028405" y="2377818"/>
            <a:ext cx="1728192" cy="180020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3440832" y="4653136"/>
            <a:ext cx="648072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5097016" y="4293096"/>
            <a:ext cx="3528392" cy="57606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7" name="꺾인 연결선 26"/>
          <p:cNvCxnSpPr>
            <a:stCxn id="19" idx="3"/>
            <a:endCxn id="6" idx="1"/>
          </p:cNvCxnSpPr>
          <p:nvPr/>
        </p:nvCxnSpPr>
        <p:spPr>
          <a:xfrm flipV="1">
            <a:off x="4756597" y="1603847"/>
            <a:ext cx="1027732" cy="167407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 설명선 27"/>
          <p:cNvSpPr/>
          <p:nvPr/>
        </p:nvSpPr>
        <p:spPr>
          <a:xfrm>
            <a:off x="804789" y="5229200"/>
            <a:ext cx="2059979" cy="489588"/>
          </a:xfrm>
          <a:prstGeom prst="wedgeRectCallout">
            <a:avLst>
              <a:gd name="adj1" fmla="val 39666"/>
              <a:gd name="adj2" fmla="val -375593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좌측에서 원하는 항목을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우측으로 옮기고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50" b="1" smtClean="0">
                <a:solidFill>
                  <a:schemeClr val="tx1"/>
                </a:solidFill>
              </a:rPr>
              <a:t>순서 조정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순서도: 대체 처리 28"/>
          <p:cNvSpPr/>
          <p:nvPr/>
        </p:nvSpPr>
        <p:spPr>
          <a:xfrm>
            <a:off x="6969224" y="3429000"/>
            <a:ext cx="648072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순서도: 대체 처리 29"/>
          <p:cNvSpPr/>
          <p:nvPr/>
        </p:nvSpPr>
        <p:spPr>
          <a:xfrm>
            <a:off x="8121352" y="6021288"/>
            <a:ext cx="648072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1712639" y="5913780"/>
            <a:ext cx="2808313" cy="489588"/>
          </a:xfrm>
          <a:prstGeom prst="wedgeRectCallout">
            <a:avLst>
              <a:gd name="adj1" fmla="val 83758"/>
              <a:gd name="adj2" fmla="val -27831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파일 정렬 순서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예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050" b="1" smtClean="0">
                <a:solidFill>
                  <a:schemeClr val="tx1"/>
                </a:solidFill>
              </a:rPr>
              <a:t>객체 유형 표시기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(.</a:t>
            </a:r>
            <a:r>
              <a:rPr lang="en-US" altLang="ko-KR" sz="1050" b="1" dirty="0" err="1" smtClean="0">
                <a:solidFill>
                  <a:schemeClr val="tx1"/>
                </a:solidFill>
              </a:rPr>
              <a:t>prt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.</a:t>
            </a:r>
            <a:r>
              <a:rPr lang="en-US" altLang="ko-KR" sz="1050" b="1" dirty="0" err="1" smtClean="0">
                <a:solidFill>
                  <a:schemeClr val="tx1"/>
                </a:solidFill>
              </a:rPr>
              <a:t>asm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.</a:t>
            </a:r>
            <a:r>
              <a:rPr lang="en-US" altLang="ko-KR" sz="1050" b="1" dirty="0" err="1" smtClean="0">
                <a:solidFill>
                  <a:schemeClr val="tx1"/>
                </a:solidFill>
              </a:rPr>
              <a:t>drw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)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5784329" y="1888062"/>
            <a:ext cx="2059979" cy="489588"/>
          </a:xfrm>
          <a:prstGeom prst="wedgeRectCallout">
            <a:avLst>
              <a:gd name="adj1" fmla="val -7497"/>
              <a:gd name="adj2" fmla="val -9543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탐색기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열 표시 순서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80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0. </a:t>
            </a:r>
            <a:r>
              <a:rPr lang="ko-KR" altLang="en-US" sz="1800" dirty="0"/>
              <a:t>목차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절차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각형 9"/>
          <p:cNvSpPr/>
          <p:nvPr/>
        </p:nvSpPr>
        <p:spPr>
          <a:xfrm>
            <a:off x="272480" y="1340768"/>
            <a:ext cx="2340000" cy="576000"/>
          </a:xfrm>
          <a:prstGeom prst="homePlat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환경 구성 및 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UI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2558824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2.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 시작하기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34639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3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공간에서</a:t>
            </a:r>
            <a:endParaRPr lang="en-US" altLang="ko-KR" sz="16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7300292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4.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서버에</a:t>
            </a:r>
            <a:endParaRPr lang="en-US" altLang="ko-KR" sz="16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저장하기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272480" y="206084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1-1. </a:t>
            </a:r>
            <a:r>
              <a:rPr lang="ko-KR" altLang="en-US" sz="1200" dirty="0" smtClean="0">
                <a:solidFill>
                  <a:schemeClr val="tx1"/>
                </a:solidFill>
              </a:rPr>
              <a:t>메인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272480" y="256279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1-2.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 </a:t>
            </a:r>
            <a:r>
              <a:rPr lang="en-US" altLang="ko-KR" sz="1200" dirty="0" smtClean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265101" y="306475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1-3. </a:t>
            </a:r>
            <a:r>
              <a:rPr lang="ko-KR" altLang="en-US" sz="1200" dirty="0" smtClean="0">
                <a:solidFill>
                  <a:schemeClr val="tx1"/>
                </a:solidFill>
              </a:rPr>
              <a:t>공통 </a:t>
            </a:r>
            <a:r>
              <a:rPr lang="ko-KR" altLang="en-US" sz="1200" dirty="0">
                <a:solidFill>
                  <a:schemeClr val="tx1"/>
                </a:solidFill>
              </a:rPr>
              <a:t>공간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272480" y="356670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1-4. </a:t>
            </a:r>
            <a:r>
              <a:rPr lang="ko-KR" altLang="en-US" sz="1200" dirty="0" smtClean="0">
                <a:solidFill>
                  <a:schemeClr val="tx1"/>
                </a:solidFill>
              </a:rPr>
              <a:t>세부 정보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순서도: 대체 처리 39"/>
          <p:cNvSpPr/>
          <p:nvPr/>
        </p:nvSpPr>
        <p:spPr>
          <a:xfrm>
            <a:off x="272480" y="406865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1-5. </a:t>
            </a:r>
            <a:r>
              <a:rPr lang="ko-KR" altLang="en-US" sz="1200" dirty="0" smtClean="0">
                <a:solidFill>
                  <a:schemeClr val="tx1"/>
                </a:solidFill>
              </a:rPr>
              <a:t>유형 검색 및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indent="361950"/>
            <a:r>
              <a:rPr lang="ko-KR" altLang="en-US" sz="1200" dirty="0" smtClean="0">
                <a:solidFill>
                  <a:schemeClr val="tx1"/>
                </a:solidFill>
              </a:rPr>
              <a:t>테이블에서 검색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순서도: 대체 처리 40"/>
          <p:cNvSpPr/>
          <p:nvPr/>
        </p:nvSpPr>
        <p:spPr>
          <a:xfrm>
            <a:off x="272480" y="4570603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1-6.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체크인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 아웃 이해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순서도: 대체 처리 41"/>
          <p:cNvSpPr/>
          <p:nvPr/>
        </p:nvSpPr>
        <p:spPr>
          <a:xfrm>
            <a:off x="265101" y="50725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1-7. </a:t>
            </a:r>
            <a:r>
              <a:rPr lang="ko-KR" altLang="en-US" sz="1200" dirty="0" smtClean="0">
                <a:solidFill>
                  <a:schemeClr val="tx1"/>
                </a:solidFill>
              </a:rPr>
              <a:t>버전의 이해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265101" y="5574505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1-8. </a:t>
            </a:r>
            <a:r>
              <a:rPr lang="ko-KR" altLang="en-US" sz="1200" dirty="0" smtClean="0">
                <a:solidFill>
                  <a:schemeClr val="tx1"/>
                </a:solidFill>
              </a:rPr>
              <a:t>기본 환경 구성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순서도: 대체 처리 43"/>
          <p:cNvSpPr/>
          <p:nvPr/>
        </p:nvSpPr>
        <p:spPr>
          <a:xfrm>
            <a:off x="272480" y="607645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1-9. PDM </a:t>
            </a:r>
            <a:r>
              <a:rPr lang="ko-KR" altLang="en-US" sz="1200" dirty="0" smtClean="0">
                <a:solidFill>
                  <a:schemeClr val="tx1"/>
                </a:solidFill>
              </a:rPr>
              <a:t>소개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2648824" y="2060847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-1. </a:t>
            </a:r>
            <a:r>
              <a:rPr lang="ko-KR" altLang="en-US" sz="1200" dirty="0" smtClean="0">
                <a:solidFill>
                  <a:schemeClr val="tx1"/>
                </a:solidFill>
              </a:rPr>
              <a:t>서버 접속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순서도: 대체 처리 45"/>
          <p:cNvSpPr/>
          <p:nvPr/>
        </p:nvSpPr>
        <p:spPr>
          <a:xfrm>
            <a:off x="2648824" y="256279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 생성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2641445" y="306474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-3.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검색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2648824" y="356670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2-4. </a:t>
            </a:r>
            <a:r>
              <a:rPr lang="ko-KR" altLang="en-US" sz="1200" dirty="0" smtClean="0">
                <a:solidFill>
                  <a:schemeClr val="tx1"/>
                </a:solidFill>
              </a:rPr>
              <a:t>파일 상세 정보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2648824" y="406865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2-5.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공간에 추가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순서도: 대체 처리 49"/>
          <p:cNvSpPr/>
          <p:nvPr/>
        </p:nvSpPr>
        <p:spPr>
          <a:xfrm>
            <a:off x="2648824" y="457060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2-6.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 아웃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순서도: 대체 처리 50"/>
          <p:cNvSpPr/>
          <p:nvPr/>
        </p:nvSpPr>
        <p:spPr>
          <a:xfrm>
            <a:off x="2644870" y="50725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2-7. </a:t>
            </a:r>
            <a:r>
              <a:rPr lang="ko-KR" altLang="en-US" sz="1200" dirty="0" smtClean="0">
                <a:solidFill>
                  <a:schemeClr val="tx1"/>
                </a:solidFill>
              </a:rPr>
              <a:t>뷰 디스플레이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5025168" y="204524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3-1.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속성 편집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5025168" y="2549146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업데이트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5017789" y="305304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3-3.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저장하고 업로드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025168" y="355695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3-4.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다른 이름으로 저장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025168" y="406085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3-5.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체크아웃 및 계속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5025168" y="45647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-6.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파일 잠그기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5024639" y="5068656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-7.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체크아웃 명령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취소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순서도: 대체 처리 63"/>
          <p:cNvSpPr/>
          <p:nvPr/>
        </p:nvSpPr>
        <p:spPr>
          <a:xfrm>
            <a:off x="5024639" y="557255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-8.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작업 공간에서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61950"/>
            <a:r>
              <a:rPr lang="ko-KR" altLang="en-US" sz="1200" b="1" dirty="0" smtClean="0">
                <a:solidFill>
                  <a:schemeClr val="tx1"/>
                </a:solidFill>
              </a:rPr>
              <a:t>객체 제거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6" name="순서도: 대체 처리 65"/>
          <p:cNvSpPr/>
          <p:nvPr/>
        </p:nvSpPr>
        <p:spPr>
          <a:xfrm>
            <a:off x="5017789" y="607645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-9.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작업 공간에서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indent="361950"/>
            <a:r>
              <a:rPr lang="ko-KR" altLang="en-US" sz="1200" b="1" dirty="0" smtClean="0">
                <a:solidFill>
                  <a:schemeClr val="tx1"/>
                </a:solidFill>
              </a:rPr>
              <a:t>가져오기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내보내기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7" name="순서도: 대체 처리 66"/>
          <p:cNvSpPr/>
          <p:nvPr/>
        </p:nvSpPr>
        <p:spPr>
          <a:xfrm>
            <a:off x="7401512" y="2060847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-1.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7401512" y="256162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dirty="0" smtClean="0">
                <a:solidFill>
                  <a:schemeClr val="tx1"/>
                </a:solidFill>
              </a:rPr>
              <a:t>개정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7394133" y="306240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-3. </a:t>
            </a:r>
            <a:r>
              <a:rPr lang="ko-KR" altLang="en-US" sz="1200" dirty="0" smtClean="0">
                <a:solidFill>
                  <a:schemeClr val="tx1"/>
                </a:solidFill>
              </a:rPr>
              <a:t>상태 설정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7401512" y="356319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-4. </a:t>
            </a:r>
            <a:r>
              <a:rPr lang="ko-KR" altLang="en-US" sz="1200" dirty="0" smtClean="0">
                <a:solidFill>
                  <a:schemeClr val="tx1"/>
                </a:solidFill>
              </a:rPr>
              <a:t>임무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7401512" y="406397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-5. </a:t>
            </a:r>
            <a:r>
              <a:rPr lang="ko-KR" altLang="en-US" sz="1200" dirty="0" smtClean="0">
                <a:solidFill>
                  <a:schemeClr val="tx1"/>
                </a:solidFill>
              </a:rPr>
              <a:t>일반 문서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7401512" y="45647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en-US" altLang="ko-KR" sz="1200" dirty="0" smtClean="0">
                <a:solidFill>
                  <a:schemeClr val="tx1"/>
                </a:solidFill>
              </a:rPr>
              <a:t>-6. BOM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추출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25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915091"/>
            <a:ext cx="9217024" cy="468226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3-1.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속성 편집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공간에서 각 파일 별로 속성 편집이 가능하다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편집 화면에서 디스플레이 되는 항목만 편집이 가능하므로 속성 디스플레이 </a:t>
            </a:r>
            <a:r>
              <a:rPr lang="ko-KR" altLang="en-US" sz="1200" dirty="0" err="1" smtClean="0">
                <a:latin typeface="+mn-ea"/>
                <a:ea typeface="+mn-ea"/>
              </a:rPr>
              <a:t>셋팅이</a:t>
            </a:r>
            <a:r>
              <a:rPr lang="ko-KR" altLang="en-US" sz="1200" dirty="0" smtClean="0">
                <a:latin typeface="+mn-ea"/>
                <a:ea typeface="+mn-ea"/>
              </a:rPr>
              <a:t> 필요하다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9" y="2132856"/>
            <a:ext cx="4248150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176" y="2132856"/>
            <a:ext cx="2691675" cy="30954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9" y="4591769"/>
            <a:ext cx="5372100" cy="1933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순서도: 대체 처리 23"/>
          <p:cNvSpPr/>
          <p:nvPr/>
        </p:nvSpPr>
        <p:spPr>
          <a:xfrm>
            <a:off x="2956968" y="5406554"/>
            <a:ext cx="268411" cy="24496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24" idx="3"/>
            <a:endCxn id="4" idx="1"/>
          </p:cNvCxnSpPr>
          <p:nvPr/>
        </p:nvCxnSpPr>
        <p:spPr>
          <a:xfrm flipV="1">
            <a:off x="3225379" y="3680569"/>
            <a:ext cx="3311797" cy="184846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대체 처리 26"/>
          <p:cNvSpPr/>
          <p:nvPr/>
        </p:nvSpPr>
        <p:spPr>
          <a:xfrm>
            <a:off x="920552" y="2432349"/>
            <a:ext cx="1512168" cy="48975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1280592" y="4422961"/>
            <a:ext cx="3384376" cy="489588"/>
          </a:xfrm>
          <a:prstGeom prst="wedgeRectCallout">
            <a:avLst>
              <a:gd name="adj1" fmla="val 38725"/>
              <a:gd name="adj2" fmla="val 9327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화면에 표시되는 속성만 편집 가능하므로 적절한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디스플레이 </a:t>
            </a:r>
            <a:r>
              <a:rPr lang="ko-KR" altLang="en-US" sz="1050" b="1" dirty="0" err="1" smtClean="0">
                <a:solidFill>
                  <a:schemeClr val="tx1"/>
                </a:solidFill>
              </a:rPr>
              <a:t>셋팅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 필요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4880992" y="2432517"/>
            <a:ext cx="2304256" cy="489588"/>
          </a:xfrm>
          <a:prstGeom prst="wedgeRectCallout">
            <a:avLst>
              <a:gd name="adj1" fmla="val 38725"/>
              <a:gd name="adj2" fmla="val 9327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속성 항목을 일괄적으로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편집할 수 있음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40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192089"/>
            <a:ext cx="9217024" cy="440526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3-2.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업데이트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공간에 추가된 데이터를 다른 사용자가 수정하여 체크인을 다시 한 경우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본인의 작업 공간에 추가된 데이터는 만료된 버전이므로 최신 버전으로 </a:t>
            </a: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smtClean="0">
                <a:latin typeface="+mn-ea"/>
                <a:ea typeface="+mn-ea"/>
              </a:rPr>
              <a:t>업데이트</a:t>
            </a:r>
            <a:r>
              <a:rPr lang="en-US" altLang="ko-KR" sz="1200" dirty="0" smtClean="0">
                <a:latin typeface="+mn-ea"/>
                <a:ea typeface="+mn-ea"/>
              </a:rPr>
              <a:t>] </a:t>
            </a:r>
            <a:r>
              <a:rPr lang="ko-KR" altLang="en-US" sz="1200" smtClean="0">
                <a:latin typeface="+mn-ea"/>
                <a:ea typeface="+mn-ea"/>
              </a:rPr>
              <a:t>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즉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서버의 최신 데이터로 내 작업 공간의 데이터를 덮어 쓰기 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2564904"/>
            <a:ext cx="4141660" cy="2016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952" y="2348880"/>
            <a:ext cx="1647825" cy="3914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845" y="2708920"/>
            <a:ext cx="3257422" cy="2141785"/>
          </a:xfrm>
          <a:prstGeom prst="rect">
            <a:avLst/>
          </a:prstGeom>
        </p:spPr>
      </p:pic>
      <p:sp>
        <p:nvSpPr>
          <p:cNvPr id="19" name="순서도: 대체 처리 18"/>
          <p:cNvSpPr/>
          <p:nvPr/>
        </p:nvSpPr>
        <p:spPr>
          <a:xfrm>
            <a:off x="920552" y="2571749"/>
            <a:ext cx="1289248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1424608" y="4422960"/>
            <a:ext cx="2304256" cy="530983"/>
          </a:xfrm>
          <a:prstGeom prst="wedgeRectCallout">
            <a:avLst>
              <a:gd name="adj1" fmla="val -36982"/>
              <a:gd name="adj2" fmla="val -14018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구성이 만료됨 표시가 나온 것이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업데이트 대상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1575520" y="3747889"/>
            <a:ext cx="1289248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4527847" y="5733256"/>
            <a:ext cx="1687997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8409384" y="4653136"/>
            <a:ext cx="576064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24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77" y="1268760"/>
            <a:ext cx="6238551" cy="3385364"/>
          </a:xfrm>
          <a:prstGeom prst="rect">
            <a:avLst/>
          </a:prstGeom>
        </p:spPr>
      </p:pic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1-3.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공통 공간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UI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수행의 시작/종료 4"/>
          <p:cNvSpPr/>
          <p:nvPr/>
        </p:nvSpPr>
        <p:spPr>
          <a:xfrm>
            <a:off x="200471" y="2204864"/>
            <a:ext cx="1296145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폴더 작업 메뉴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3512840" y="1844824"/>
            <a:ext cx="787289" cy="171132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4" name="꺾인 연결선 43"/>
          <p:cNvCxnSpPr>
            <a:stCxn id="5" idx="0"/>
            <a:endCxn id="43" idx="1"/>
          </p:cNvCxnSpPr>
          <p:nvPr/>
        </p:nvCxnSpPr>
        <p:spPr>
          <a:xfrm rot="5400000" flipH="1" flipV="1">
            <a:off x="2043455" y="735479"/>
            <a:ext cx="274474" cy="2664296"/>
          </a:xfrm>
          <a:prstGeom prst="bentConnector2">
            <a:avLst/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수행의 시작/종료 51"/>
          <p:cNvSpPr/>
          <p:nvPr/>
        </p:nvSpPr>
        <p:spPr>
          <a:xfrm>
            <a:off x="1784649" y="2204864"/>
            <a:ext cx="1241942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문서 작업 메뉴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6022457" y="2138960"/>
            <a:ext cx="354778" cy="154672"/>
          </a:xfrm>
          <a:prstGeom prst="flowChartAlternateProcess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5" name="꺾인 연결선 54"/>
          <p:cNvCxnSpPr>
            <a:stCxn id="52" idx="0"/>
            <a:endCxn id="54" idx="0"/>
          </p:cNvCxnSpPr>
          <p:nvPr/>
        </p:nvCxnSpPr>
        <p:spPr>
          <a:xfrm rot="5400000" flipH="1" flipV="1">
            <a:off x="4269781" y="274799"/>
            <a:ext cx="65904" cy="3794226"/>
          </a:xfrm>
          <a:prstGeom prst="bentConnector3">
            <a:avLst>
              <a:gd name="adj1" fmla="val 205969"/>
            </a:avLst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대체 처리 56"/>
          <p:cNvSpPr/>
          <p:nvPr/>
        </p:nvSpPr>
        <p:spPr>
          <a:xfrm>
            <a:off x="7406071" y="1920033"/>
            <a:ext cx="1075321" cy="963220"/>
          </a:xfrm>
          <a:prstGeom prst="flowChartAlternateProcess">
            <a:avLst/>
          </a:prstGeom>
          <a:noFill/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3965681" y="1354931"/>
            <a:ext cx="1046516" cy="291830"/>
          </a:xfrm>
          <a:prstGeom prst="wedgeRectCallout">
            <a:avLst>
              <a:gd name="adj1" fmla="val -38934"/>
              <a:gd name="adj2" fmla="val 8012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이동 경로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6415273" y="1630544"/>
            <a:ext cx="1161423" cy="291830"/>
          </a:xfrm>
          <a:prstGeom prst="wedgeRectCallout">
            <a:avLst>
              <a:gd name="adj1" fmla="val -43122"/>
              <a:gd name="adj2" fmla="val 10678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보기 항목 설정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8726479" y="1847129"/>
            <a:ext cx="1377773" cy="291830"/>
          </a:xfrm>
          <a:prstGeom prst="wedgeRectCallout">
            <a:avLst>
              <a:gd name="adj1" fmla="val -43253"/>
              <a:gd name="adj2" fmla="val 93178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텍스트 검색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7" name="사각형 설명선 66"/>
          <p:cNvSpPr/>
          <p:nvPr/>
        </p:nvSpPr>
        <p:spPr>
          <a:xfrm>
            <a:off x="8234154" y="1192954"/>
            <a:ext cx="1377773" cy="291830"/>
          </a:xfrm>
          <a:prstGeom prst="wedgeRectCallout">
            <a:avLst>
              <a:gd name="adj1" fmla="val 28646"/>
              <a:gd name="adj2" fmla="val 12908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최근 </a:t>
            </a:r>
            <a:r>
              <a:rPr lang="ko-KR" altLang="en-US" sz="1050" b="1" dirty="0" err="1" smtClean="0">
                <a:solidFill>
                  <a:schemeClr val="tx1"/>
                </a:solidFill>
              </a:rPr>
              <a:t>엑세스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 보기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78104" y="4746630"/>
            <a:ext cx="2262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공통 공간 기본 화면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109" y="3327266"/>
            <a:ext cx="1157765" cy="34501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3" name="순서도: 수행의 시작/종료 62"/>
          <p:cNvSpPr/>
          <p:nvPr/>
        </p:nvSpPr>
        <p:spPr>
          <a:xfrm>
            <a:off x="8356578" y="3068960"/>
            <a:ext cx="1276942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문서 팝업 메뉴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58" name="꺾인 연결선 57"/>
          <p:cNvCxnSpPr>
            <a:stCxn id="63" idx="0"/>
            <a:endCxn id="57" idx="2"/>
          </p:cNvCxnSpPr>
          <p:nvPr/>
        </p:nvCxnSpPr>
        <p:spPr>
          <a:xfrm rot="16200000" flipV="1">
            <a:off x="8376538" y="2450448"/>
            <a:ext cx="185707" cy="1051317"/>
          </a:xfrm>
          <a:prstGeom prst="bentConnector3">
            <a:avLst>
              <a:gd name="adj1" fmla="val 50000"/>
            </a:avLst>
          </a:prstGeom>
          <a:ln cap="flat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648" y="2516961"/>
            <a:ext cx="1194055" cy="40314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949" y="2514354"/>
            <a:ext cx="1246840" cy="19227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9935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3-2.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업데이트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556792"/>
            <a:ext cx="3672408" cy="20869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84" y="1556792"/>
            <a:ext cx="4464496" cy="1869454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632520" y="4293096"/>
            <a:ext cx="3672408" cy="1584176"/>
          </a:xfrm>
          <a:prstGeom prst="wedgeRectCallout">
            <a:avLst>
              <a:gd name="adj1" fmla="val 8496"/>
              <a:gd name="adj2" fmla="val -11099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</a:rPr>
              <a:t>만약 해당 파일이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Creo</a:t>
            </a:r>
            <a:r>
              <a:rPr lang="ko-KR" altLang="en-US" sz="1050" b="1" smtClean="0">
                <a:solidFill>
                  <a:schemeClr val="tx1"/>
                </a:solidFill>
              </a:rPr>
              <a:t>에서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Open </a:t>
            </a:r>
            <a:r>
              <a:rPr lang="ko-KR" altLang="en-US" sz="1050" b="1" smtClean="0">
                <a:solidFill>
                  <a:schemeClr val="tx1"/>
                </a:solidFill>
              </a:rPr>
              <a:t>되어 메모리 상에 있다면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[</a:t>
            </a:r>
            <a:r>
              <a:rPr lang="ko-KR" altLang="en-US" sz="1050" b="1" smtClean="0">
                <a:solidFill>
                  <a:schemeClr val="tx1"/>
                </a:solidFill>
              </a:rPr>
              <a:t>세션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중 대체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] </a:t>
            </a:r>
            <a:r>
              <a:rPr lang="ko-KR" altLang="en-US" sz="1050" b="1" smtClean="0">
                <a:solidFill>
                  <a:schemeClr val="tx1"/>
                </a:solidFill>
              </a:rPr>
              <a:t>창이 뜬다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endParaRPr lang="en-US" altLang="ko-KR" sz="1050" b="1" dirty="0">
              <a:solidFill>
                <a:schemeClr val="tx1"/>
              </a:solidFill>
            </a:endParaRPr>
          </a:p>
          <a:p>
            <a:r>
              <a:rPr lang="ko-KR" altLang="en-US" sz="1050" b="1" dirty="0" smtClean="0">
                <a:solidFill>
                  <a:schemeClr val="tx1"/>
                </a:solidFill>
              </a:rPr>
              <a:t>예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50" b="1" smtClean="0">
                <a:solidFill>
                  <a:schemeClr val="tx1"/>
                </a:solidFill>
              </a:rPr>
              <a:t>메모리 상의 파일도 서버의 최신 데이터로 업데이트 되어 바뀜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endParaRPr lang="en-US" altLang="ko-KR" sz="1050" b="1" dirty="0">
              <a:solidFill>
                <a:schemeClr val="tx1"/>
              </a:solidFill>
            </a:endParaRPr>
          </a:p>
          <a:p>
            <a:r>
              <a:rPr lang="ko-KR" altLang="en-US" sz="1050" b="1" dirty="0" smtClean="0">
                <a:solidFill>
                  <a:schemeClr val="tx1"/>
                </a:solidFill>
              </a:rPr>
              <a:t>아니오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50" b="1" smtClean="0">
                <a:solidFill>
                  <a:schemeClr val="tx1"/>
                </a:solidFill>
              </a:rPr>
              <a:t>메모리 상의 파일이 바뀌지 않고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50" b="1" smtClean="0">
                <a:solidFill>
                  <a:schemeClr val="tx1"/>
                </a:solidFill>
              </a:rPr>
              <a:t>메타 정보만 바뀌게 된다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5083696" y="4219711"/>
            <a:ext cx="2389584" cy="649449"/>
          </a:xfrm>
          <a:prstGeom prst="wedgeRectCallout">
            <a:avLst>
              <a:gd name="adj1" fmla="val 42377"/>
              <a:gd name="adj2" fmla="val -19019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업데이트 후 상태 표시가 없어짐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79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746087"/>
            <a:ext cx="9217024" cy="3851265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파일 저장하고 업로드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저장의 개념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00472" y="1196752"/>
            <a:ext cx="9505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PDMLink </a:t>
            </a:r>
            <a:r>
              <a:rPr lang="ko-KR" altLang="en-US" sz="1200" dirty="0" smtClean="0">
                <a:latin typeface="+mn-ea"/>
                <a:ea typeface="+mn-ea"/>
              </a:rPr>
              <a:t>환경에서 </a:t>
            </a:r>
            <a:r>
              <a:rPr lang="en-US" altLang="ko-KR" sz="1200" dirty="0" smtClean="0">
                <a:latin typeface="+mn-ea"/>
                <a:ea typeface="+mn-ea"/>
              </a:rPr>
              <a:t>Creo</a:t>
            </a:r>
            <a:r>
              <a:rPr lang="ko-KR" altLang="en-US" sz="1200" dirty="0" smtClean="0">
                <a:latin typeface="+mn-ea"/>
                <a:ea typeface="+mn-ea"/>
              </a:rPr>
              <a:t>를 사용할 때 </a:t>
            </a:r>
            <a:r>
              <a:rPr lang="en-US" altLang="ko-KR" sz="1200" dirty="0" smtClean="0">
                <a:latin typeface="+mn-ea"/>
                <a:ea typeface="+mn-ea"/>
              </a:rPr>
              <a:t>Save </a:t>
            </a:r>
            <a:r>
              <a:rPr lang="ko-KR" altLang="en-US" sz="1200" dirty="0" smtClean="0">
                <a:latin typeface="+mn-ea"/>
                <a:ea typeface="+mn-ea"/>
              </a:rPr>
              <a:t>개념은 일반적인 </a:t>
            </a:r>
            <a:r>
              <a:rPr lang="en-US" altLang="ko-KR" sz="1200" dirty="0" smtClean="0">
                <a:latin typeface="+mn-ea"/>
                <a:ea typeface="+mn-ea"/>
              </a:rPr>
              <a:t>Save </a:t>
            </a:r>
            <a:r>
              <a:rPr lang="ko-KR" altLang="en-US" sz="1200" dirty="0" smtClean="0">
                <a:latin typeface="+mn-ea"/>
                <a:ea typeface="+mn-ea"/>
              </a:rPr>
              <a:t>개념과 다소 다르다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Save</a:t>
            </a:r>
            <a:r>
              <a:rPr lang="ko-KR" altLang="en-US" sz="1200" dirty="0" smtClean="0">
                <a:latin typeface="+mn-ea"/>
                <a:ea typeface="+mn-ea"/>
              </a:rPr>
              <a:t>는 클라이언트 캐시에만 파일을 저장한다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즉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작업 공간을 서버 측과 클라이언트 측으로 나누어 생각할 때 클라이언트 측에만 저장된다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저장된 </a:t>
            </a: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dirty="0" smtClean="0">
                <a:latin typeface="+mn-ea"/>
                <a:ea typeface="+mn-ea"/>
              </a:rPr>
              <a:t>파일은 캐시에 암호화되어 저장되므로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윈도우 탐색기를 통해서는 실제 파일을 찾을 수 없다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만약 클라이언트 캐시 오류가 발생되면 데이터를 복구할 수 없으므로 주기적으로 업로드 하여 서버의 작업 공간에 저장하도록 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01" y="4092624"/>
            <a:ext cx="3040766" cy="17846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0" y="4076278"/>
            <a:ext cx="2830562" cy="18251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55210" y="3419496"/>
            <a:ext cx="1084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PDMLink</a:t>
            </a:r>
          </a:p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Database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52800" y="3861048"/>
            <a:ext cx="2764561" cy="2232248"/>
          </a:xfrm>
          <a:prstGeom prst="rect">
            <a:avLst/>
          </a:prstGeom>
          <a:solidFill>
            <a:srgbClr val="DDDDDD"/>
          </a:solidFill>
          <a:ln>
            <a:solidFill>
              <a:schemeClr val="bg2">
                <a:lumMod val="75000"/>
              </a:schemeClr>
            </a:solidFill>
            <a:prstDash val="sysDash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>
                <a:solidFill>
                  <a:schemeClr val="tx2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20952" y="3645024"/>
            <a:ext cx="0" cy="2664296"/>
          </a:xfrm>
          <a:prstGeom prst="line">
            <a:avLst/>
          </a:prstGeom>
          <a:ln w="28575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화살표 16"/>
          <p:cNvSpPr/>
          <p:nvPr/>
        </p:nvSpPr>
        <p:spPr>
          <a:xfrm>
            <a:off x="4736976" y="4581128"/>
            <a:ext cx="1766292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Save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40832" y="3985900"/>
            <a:ext cx="965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측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공간</a:t>
            </a:r>
            <a:endParaRPr lang="ko-KR" altLang="en-US" sz="1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20952" y="3985900"/>
            <a:ext cx="132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클라이언트 측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공간</a:t>
            </a:r>
            <a:endParaRPr lang="ko-KR" altLang="en-US" sz="1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36683" y="3553271"/>
            <a:ext cx="1556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Creo Parametric</a:t>
            </a:r>
            <a:endParaRPr lang="ko-KR" altLang="en-US" sz="1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4488" y="2746087"/>
            <a:ext cx="63293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Save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45210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2746087"/>
            <a:ext cx="9217024" cy="3851265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파일 저장하고 업로드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업로드의 개념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00472" y="1196752"/>
            <a:ext cx="9505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PDMLink </a:t>
            </a:r>
            <a:r>
              <a:rPr lang="ko-KR" altLang="en-US" sz="1200" smtClean="0">
                <a:latin typeface="+mn-ea"/>
                <a:ea typeface="+mn-ea"/>
              </a:rPr>
              <a:t>환경에서 </a:t>
            </a:r>
            <a:r>
              <a:rPr lang="en-US" altLang="ko-KR" sz="1200" dirty="0" smtClean="0">
                <a:latin typeface="+mn-ea"/>
                <a:ea typeface="+mn-ea"/>
              </a:rPr>
              <a:t>Creo</a:t>
            </a:r>
            <a:r>
              <a:rPr lang="ko-KR" altLang="en-US" sz="1200" smtClean="0">
                <a:latin typeface="+mn-ea"/>
                <a:ea typeface="+mn-ea"/>
              </a:rPr>
              <a:t>를 사용할 때 </a:t>
            </a:r>
            <a:r>
              <a:rPr lang="en-US" altLang="ko-KR" sz="1200" dirty="0" smtClean="0">
                <a:latin typeface="+mn-ea"/>
                <a:ea typeface="+mn-ea"/>
              </a:rPr>
              <a:t>Save and Upload </a:t>
            </a:r>
            <a:r>
              <a:rPr lang="ko-KR" altLang="en-US" sz="1200" smtClean="0">
                <a:latin typeface="+mn-ea"/>
                <a:ea typeface="+mn-ea"/>
              </a:rPr>
              <a:t>명령이 추가된다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Save</a:t>
            </a:r>
            <a:r>
              <a:rPr lang="ko-KR" altLang="en-US" sz="1200" smtClean="0">
                <a:latin typeface="+mn-ea"/>
                <a:ea typeface="+mn-ea"/>
              </a:rPr>
              <a:t>는 클라이언트 캐시에만 파일을 저장하는 반면</a:t>
            </a:r>
            <a:r>
              <a:rPr lang="en-US" altLang="ko-KR" sz="1200" dirty="0" smtClean="0">
                <a:latin typeface="+mn-ea"/>
                <a:ea typeface="+mn-ea"/>
              </a:rPr>
              <a:t>, Save and Upload</a:t>
            </a:r>
            <a:r>
              <a:rPr lang="ko-KR" altLang="en-US" sz="1200" smtClean="0">
                <a:latin typeface="+mn-ea"/>
                <a:ea typeface="+mn-ea"/>
              </a:rPr>
              <a:t>는 서버 측과 클라이언트 측 작업 공간에 동시에 저장한다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업로드 된 파일은 </a:t>
            </a:r>
            <a:r>
              <a:rPr lang="en-US" altLang="ko-KR" sz="1200" dirty="0" smtClean="0">
                <a:latin typeface="+mn-ea"/>
                <a:ea typeface="+mn-ea"/>
              </a:rPr>
              <a:t>Web Browser</a:t>
            </a:r>
            <a:r>
              <a:rPr lang="ko-KR" altLang="en-US" sz="1200" smtClean="0">
                <a:latin typeface="+mn-ea"/>
                <a:ea typeface="+mn-ea"/>
              </a:rPr>
              <a:t>를 통해서도 볼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만약 클라이언트 캐시를 삭제하거나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새로운 컴퓨터를 사용하면 업로드 된 파일이 자동으로 클라이언트 캐시에 동기화 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주기적으로 </a:t>
            </a:r>
            <a:r>
              <a:rPr lang="en-US" altLang="ko-KR" sz="1200" dirty="0" smtClean="0">
                <a:latin typeface="+mn-ea"/>
                <a:ea typeface="+mn-ea"/>
              </a:rPr>
              <a:t>Save and Upload</a:t>
            </a:r>
            <a:r>
              <a:rPr lang="ko-KR" altLang="en-US" sz="1200" smtClean="0">
                <a:latin typeface="+mn-ea"/>
                <a:ea typeface="+mn-ea"/>
              </a:rPr>
              <a:t>를 하여 안정성을 확보한다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01" y="4092624"/>
            <a:ext cx="3040766" cy="17846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0" y="4076278"/>
            <a:ext cx="2830562" cy="18251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55210" y="3419496"/>
            <a:ext cx="1084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PDMLink</a:t>
            </a:r>
          </a:p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Database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52800" y="3861048"/>
            <a:ext cx="2764561" cy="2232248"/>
          </a:xfrm>
          <a:prstGeom prst="rect">
            <a:avLst/>
          </a:prstGeom>
          <a:solidFill>
            <a:srgbClr val="DDDDDD"/>
          </a:solidFill>
          <a:ln>
            <a:solidFill>
              <a:schemeClr val="bg2">
                <a:lumMod val="75000"/>
              </a:schemeClr>
            </a:solidFill>
            <a:prstDash val="sysDash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20952" y="3645024"/>
            <a:ext cx="0" cy="2664296"/>
          </a:xfrm>
          <a:prstGeom prst="line">
            <a:avLst/>
          </a:prstGeom>
          <a:ln w="28575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화살표 16"/>
          <p:cNvSpPr/>
          <p:nvPr/>
        </p:nvSpPr>
        <p:spPr>
          <a:xfrm>
            <a:off x="3440832" y="4581128"/>
            <a:ext cx="3062436" cy="720874"/>
          </a:xfrm>
          <a:prstGeom prst="leftArrow">
            <a:avLst/>
          </a:prstGeom>
          <a:solidFill>
            <a:srgbClr val="A0C6FE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Save and Upload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40832" y="3985900"/>
            <a:ext cx="965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서버 측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공간</a:t>
            </a:r>
            <a:endParaRPr lang="ko-KR" altLang="en-US" sz="1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20952" y="3985900"/>
            <a:ext cx="132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클라이언트 측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공간</a:t>
            </a:r>
            <a:endParaRPr lang="ko-KR" altLang="en-US" sz="1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36683" y="3553271"/>
            <a:ext cx="1556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Creo Parametric</a:t>
            </a:r>
            <a:endParaRPr lang="ko-KR" altLang="en-US" sz="1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4488" y="2746087"/>
            <a:ext cx="223224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Save and Upload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1475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파일 저장하고 업로드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060848"/>
            <a:ext cx="3177099" cy="3240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80" y="2060848"/>
            <a:ext cx="3579322" cy="17354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772" y="2708920"/>
            <a:ext cx="3000375" cy="3676650"/>
          </a:xfrm>
          <a:prstGeom prst="rect">
            <a:avLst/>
          </a:prstGeom>
        </p:spPr>
      </p:pic>
      <p:sp>
        <p:nvSpPr>
          <p:cNvPr id="14" name="순서도: 수행의 시작/종료 13"/>
          <p:cNvSpPr/>
          <p:nvPr/>
        </p:nvSpPr>
        <p:spPr>
          <a:xfrm>
            <a:off x="808956" y="1556792"/>
            <a:ext cx="1263724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Creo </a:t>
            </a:r>
            <a:r>
              <a:rPr lang="ko-KR" altLang="en-US" sz="1050" b="1" smtClean="0">
                <a:solidFill>
                  <a:schemeClr val="tx1"/>
                </a:solidFill>
              </a:rPr>
              <a:t>메뉴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4304928" y="1556792"/>
            <a:ext cx="1512168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Web</a:t>
            </a:r>
            <a:r>
              <a:rPr lang="ko-KR" altLang="en-US" sz="1050" b="1" smtClean="0">
                <a:solidFill>
                  <a:schemeClr val="tx1"/>
                </a:solidFill>
              </a:rPr>
              <a:t>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Browser </a:t>
            </a:r>
            <a:r>
              <a:rPr lang="ko-KR" altLang="en-US" sz="1050" b="1" smtClean="0">
                <a:solidFill>
                  <a:schemeClr val="tx1"/>
                </a:solidFill>
              </a:rPr>
              <a:t>메뉴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560512" y="3068960"/>
            <a:ext cx="1289248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5601072" y="3171825"/>
            <a:ext cx="288032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3771508" y="4031332"/>
            <a:ext cx="2304256" cy="530983"/>
          </a:xfrm>
          <a:prstGeom prst="wedgeRectCallout">
            <a:avLst>
              <a:gd name="adj1" fmla="val 34117"/>
              <a:gd name="adj2" fmla="val -17785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업로드가 가능한 상태라는 표시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1928664" y="2924944"/>
            <a:ext cx="1525548" cy="401191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6465168" y="6124153"/>
            <a:ext cx="1584176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40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파일 저장하고 업로드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수행의 시작/종료 14"/>
          <p:cNvSpPr/>
          <p:nvPr/>
        </p:nvSpPr>
        <p:spPr>
          <a:xfrm>
            <a:off x="704528" y="1556792"/>
            <a:ext cx="1512168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Creo </a:t>
            </a:r>
            <a:r>
              <a:rPr lang="ko-KR" altLang="en-US" sz="1050" b="1" smtClean="0">
                <a:solidFill>
                  <a:schemeClr val="tx1"/>
                </a:solidFill>
              </a:rPr>
              <a:t>내장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Browser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980667"/>
            <a:ext cx="4381500" cy="1619250"/>
          </a:xfrm>
          <a:prstGeom prst="rect">
            <a:avLst/>
          </a:prstGeom>
        </p:spPr>
      </p:pic>
      <p:sp>
        <p:nvSpPr>
          <p:cNvPr id="21" name="순서도: 대체 처리 20"/>
          <p:cNvSpPr/>
          <p:nvPr/>
        </p:nvSpPr>
        <p:spPr>
          <a:xfrm>
            <a:off x="2534092" y="3140968"/>
            <a:ext cx="288032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704528" y="4000475"/>
            <a:ext cx="2304256" cy="530983"/>
          </a:xfrm>
          <a:prstGeom prst="wedgeRectCallout">
            <a:avLst>
              <a:gd name="adj1" fmla="val 34117"/>
              <a:gd name="adj2" fmla="val -17785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업로드가 된 후 상태 사라짐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" name="순서도: 수행의 시작/종료 9"/>
          <p:cNvSpPr/>
          <p:nvPr/>
        </p:nvSpPr>
        <p:spPr>
          <a:xfrm>
            <a:off x="5745088" y="3668878"/>
            <a:ext cx="1512168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Web Browser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52" y="4028771"/>
            <a:ext cx="4381500" cy="1619250"/>
          </a:xfrm>
          <a:prstGeom prst="rect">
            <a:avLst/>
          </a:prstGeom>
        </p:spPr>
      </p:pic>
      <p:sp>
        <p:nvSpPr>
          <p:cNvPr id="13" name="사각형 설명선 12"/>
          <p:cNvSpPr/>
          <p:nvPr/>
        </p:nvSpPr>
        <p:spPr>
          <a:xfrm>
            <a:off x="1525980" y="4912662"/>
            <a:ext cx="2304256" cy="964610"/>
          </a:xfrm>
          <a:prstGeom prst="wedgeRectCallout">
            <a:avLst>
              <a:gd name="adj1" fmla="val 83721"/>
              <a:gd name="adj2" fmla="val 511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업로드가 되면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[</a:t>
            </a:r>
            <a:r>
              <a:rPr lang="ko-KR" altLang="en-US" sz="1050" b="1" smtClean="0">
                <a:solidFill>
                  <a:schemeClr val="tx1"/>
                </a:solidFill>
              </a:rPr>
              <a:t>클라이언트 작업 공간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]</a:t>
            </a:r>
            <a:r>
              <a:rPr lang="ko-KR" altLang="en-US" sz="1050" b="1" smtClean="0">
                <a:solidFill>
                  <a:schemeClr val="tx1"/>
                </a:solidFill>
              </a:rPr>
              <a:t>과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[</a:t>
            </a:r>
            <a:r>
              <a:rPr lang="ko-KR" altLang="en-US" sz="1050" b="1" smtClean="0">
                <a:solidFill>
                  <a:schemeClr val="tx1"/>
                </a:solidFill>
              </a:rPr>
              <a:t>서버측 작업 공간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] </a:t>
            </a:r>
            <a:r>
              <a:rPr lang="ko-KR" altLang="en-US" sz="1050" b="1" smtClean="0">
                <a:solidFill>
                  <a:schemeClr val="tx1"/>
                </a:solidFill>
              </a:rPr>
              <a:t>데이터 상태가 같게 되며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Web Browser</a:t>
            </a:r>
            <a:r>
              <a:rPr lang="ko-KR" altLang="en-US" sz="1050" b="1" smtClean="0">
                <a:solidFill>
                  <a:schemeClr val="tx1"/>
                </a:solidFill>
              </a:rPr>
              <a:t>로도 파일 리스트를 볼 수 있음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4592960" y="5188049"/>
            <a:ext cx="4309492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42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다른 이름으로 저장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2192089"/>
            <a:ext cx="9217024" cy="440526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다른 이름으로 저장은 작업 공간에 있는 기존 파일을 새로운 이름으로 복사하여 신규 파일을 생성하는 것이다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새 파일 이름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새 번호 모두 반드시 동일하게 하며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확장자까지 넣어 준다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복사하고자 하는 최상위 어셈블리 파일을 선택하여 명령을 수행한다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520703"/>
            <a:ext cx="4464496" cy="1869454"/>
          </a:xfrm>
          <a:prstGeom prst="rect">
            <a:avLst/>
          </a:prstGeom>
        </p:spPr>
      </p:pic>
      <p:sp>
        <p:nvSpPr>
          <p:cNvPr id="19" name="순서도: 대체 처리 18"/>
          <p:cNvSpPr/>
          <p:nvPr/>
        </p:nvSpPr>
        <p:spPr>
          <a:xfrm>
            <a:off x="560512" y="3573016"/>
            <a:ext cx="4680520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704528" y="4437112"/>
            <a:ext cx="2304256" cy="648072"/>
          </a:xfrm>
          <a:prstGeom prst="wedgeRectCallout">
            <a:avLst>
              <a:gd name="adj1" fmla="val 34117"/>
              <a:gd name="adj2" fmla="val -17785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다른 이름으로 저장할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어셈블리 파일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52" y="2466553"/>
            <a:ext cx="1647825" cy="3914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순서도: 대체 처리 23"/>
          <p:cNvSpPr/>
          <p:nvPr/>
        </p:nvSpPr>
        <p:spPr>
          <a:xfrm>
            <a:off x="6361347" y="5377730"/>
            <a:ext cx="1687997" cy="25717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191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3-4.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다른 이름으로 저장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1555204"/>
            <a:ext cx="8429625" cy="4610100"/>
          </a:xfrm>
          <a:prstGeom prst="rect">
            <a:avLst/>
          </a:prstGeom>
        </p:spPr>
      </p:pic>
      <p:sp>
        <p:nvSpPr>
          <p:cNvPr id="16" name="순서도: 대체 처리 15"/>
          <p:cNvSpPr/>
          <p:nvPr/>
        </p:nvSpPr>
        <p:spPr>
          <a:xfrm>
            <a:off x="1208584" y="2708920"/>
            <a:ext cx="216024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2000672" y="1555204"/>
            <a:ext cx="1656184" cy="648072"/>
          </a:xfrm>
          <a:prstGeom prst="wedgeRectCallout">
            <a:avLst>
              <a:gd name="adj1" fmla="val -87233"/>
              <a:gd name="adj2" fmla="val 13078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도면 포함 여부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3905250" y="2708920"/>
            <a:ext cx="255662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4592960" y="1555204"/>
            <a:ext cx="1656184" cy="648072"/>
          </a:xfrm>
          <a:prstGeom prst="wedgeRectCallout">
            <a:avLst>
              <a:gd name="adj1" fmla="val -87233"/>
              <a:gd name="adj2" fmla="val 13078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다른 이름으로 저장하지 않을 파일 제외 처리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4193282" y="2708920"/>
            <a:ext cx="255662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5241032" y="3536218"/>
            <a:ext cx="1656184" cy="648072"/>
          </a:xfrm>
          <a:prstGeom prst="wedgeRectCallout">
            <a:avLst>
              <a:gd name="adj1" fmla="val -103911"/>
              <a:gd name="adj2" fmla="val -144053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바꿀 이름 규칙 정의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565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44488" y="1244459"/>
            <a:ext cx="9217024" cy="535289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3-4.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다른 이름으로 저장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상위 어셈블리에서 대체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옵션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628800"/>
            <a:ext cx="4638675" cy="2447925"/>
          </a:xfrm>
          <a:prstGeom prst="rect">
            <a:avLst/>
          </a:prstGeom>
        </p:spPr>
      </p:pic>
      <p:sp>
        <p:nvSpPr>
          <p:cNvPr id="14" name="순서도: 대체 처리 13"/>
          <p:cNvSpPr/>
          <p:nvPr/>
        </p:nvSpPr>
        <p:spPr>
          <a:xfrm>
            <a:off x="1424607" y="2638500"/>
            <a:ext cx="261317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2216696" y="1484784"/>
            <a:ext cx="2003430" cy="648072"/>
          </a:xfrm>
          <a:prstGeom prst="wedgeRectCallout">
            <a:avLst>
              <a:gd name="adj1" fmla="val -87233"/>
              <a:gd name="adj2" fmla="val 13078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대체할 어셈블리 선택 후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체크아웃 대체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920552" y="2636912"/>
            <a:ext cx="261317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848544" y="3106156"/>
            <a:ext cx="4494659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17096" y="1672072"/>
            <a:ext cx="1224136" cy="36004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</a:rPr>
              <a:t>Total.asm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401272" y="2032112"/>
            <a:ext cx="1224136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Part01.prt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01272" y="2500164"/>
            <a:ext cx="1224136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Sub01.asm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01272" y="2949246"/>
            <a:ext cx="1224136" cy="360040"/>
          </a:xfrm>
          <a:prstGeom prst="rect">
            <a:avLst/>
          </a:prstGeom>
          <a:solidFill>
            <a:srgbClr val="FDE1CF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Sub02.asm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401272" y="3429000"/>
            <a:ext cx="1224136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Part02.prt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4" idx="3"/>
            <a:endCxn id="24" idx="1"/>
          </p:cNvCxnSpPr>
          <p:nvPr/>
        </p:nvCxnSpPr>
        <p:spPr>
          <a:xfrm>
            <a:off x="7041232" y="1852092"/>
            <a:ext cx="360040" cy="3600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3"/>
            <a:endCxn id="25" idx="1"/>
          </p:cNvCxnSpPr>
          <p:nvPr/>
        </p:nvCxnSpPr>
        <p:spPr>
          <a:xfrm>
            <a:off x="7041232" y="1852092"/>
            <a:ext cx="360040" cy="8280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4" idx="3"/>
            <a:endCxn id="26" idx="1"/>
          </p:cNvCxnSpPr>
          <p:nvPr/>
        </p:nvCxnSpPr>
        <p:spPr>
          <a:xfrm>
            <a:off x="7041232" y="1852092"/>
            <a:ext cx="360040" cy="12771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4" idx="3"/>
            <a:endCxn id="27" idx="1"/>
          </p:cNvCxnSpPr>
          <p:nvPr/>
        </p:nvCxnSpPr>
        <p:spPr>
          <a:xfrm>
            <a:off x="7041232" y="1852092"/>
            <a:ext cx="360040" cy="17569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817096" y="4048336"/>
            <a:ext cx="1224136" cy="36004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</a:rPr>
              <a:t>Total.asm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401272" y="4408376"/>
            <a:ext cx="1224136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Part01.prt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401272" y="4876428"/>
            <a:ext cx="1224136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Sub01.asm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401272" y="5325510"/>
            <a:ext cx="1224136" cy="360040"/>
          </a:xfrm>
          <a:prstGeom prst="rect">
            <a:avLst/>
          </a:prstGeom>
          <a:solidFill>
            <a:srgbClr val="B1DFED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Sub03.asm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401272" y="5805264"/>
            <a:ext cx="1224136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Part02.prt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39" name="꺾인 연결선 38"/>
          <p:cNvCxnSpPr>
            <a:stCxn id="34" idx="3"/>
            <a:endCxn id="35" idx="1"/>
          </p:cNvCxnSpPr>
          <p:nvPr/>
        </p:nvCxnSpPr>
        <p:spPr>
          <a:xfrm>
            <a:off x="7041232" y="4228356"/>
            <a:ext cx="360040" cy="3600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4" idx="3"/>
            <a:endCxn id="36" idx="1"/>
          </p:cNvCxnSpPr>
          <p:nvPr/>
        </p:nvCxnSpPr>
        <p:spPr>
          <a:xfrm>
            <a:off x="7041232" y="4228356"/>
            <a:ext cx="360040" cy="8280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4" idx="3"/>
            <a:endCxn id="37" idx="1"/>
          </p:cNvCxnSpPr>
          <p:nvPr/>
        </p:nvCxnSpPr>
        <p:spPr>
          <a:xfrm>
            <a:off x="7041232" y="4228356"/>
            <a:ext cx="360040" cy="12771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4" idx="3"/>
            <a:endCxn id="38" idx="1"/>
          </p:cNvCxnSpPr>
          <p:nvPr/>
        </p:nvCxnSpPr>
        <p:spPr>
          <a:xfrm>
            <a:off x="7041232" y="4228356"/>
            <a:ext cx="360040" cy="17569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 설명선 42"/>
          <p:cNvSpPr/>
          <p:nvPr/>
        </p:nvSpPr>
        <p:spPr>
          <a:xfrm>
            <a:off x="3559696" y="5050025"/>
            <a:ext cx="2520280" cy="1075737"/>
          </a:xfrm>
          <a:prstGeom prst="wedgeRectCallout">
            <a:avLst>
              <a:gd name="adj1" fmla="val 104002"/>
              <a:gd name="adj2" fmla="val -202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Sub02</a:t>
            </a:r>
            <a:r>
              <a:rPr lang="ko-KR" altLang="en-US" sz="1050" b="1" smtClean="0">
                <a:solidFill>
                  <a:schemeClr val="tx1"/>
                </a:solidFill>
              </a:rPr>
              <a:t>를 이용해서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Sub03</a:t>
            </a:r>
            <a:r>
              <a:rPr lang="ko-KR" altLang="en-US" sz="1050" b="1" smtClean="0">
                <a:solidFill>
                  <a:schemeClr val="tx1"/>
                </a:solidFill>
              </a:rPr>
              <a:t>으로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복사본을 저장하고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Total</a:t>
            </a:r>
            <a:r>
              <a:rPr lang="ko-KR" altLang="en-US" sz="1050" b="1" smtClean="0">
                <a:solidFill>
                  <a:schemeClr val="tx1"/>
                </a:solidFill>
              </a:rPr>
              <a:t>은 신규 생성된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Sub03</a:t>
            </a:r>
            <a:r>
              <a:rPr lang="ko-KR" altLang="en-US" sz="1050" b="1" smtClean="0">
                <a:solidFill>
                  <a:schemeClr val="tx1"/>
                </a:solidFill>
              </a:rPr>
              <a:t>의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상위 어셈블리로 대체 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17096" y="1340768"/>
            <a:ext cx="538930" cy="2539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05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“Old”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5817096" y="3734563"/>
            <a:ext cx="601447" cy="253916"/>
          </a:xfrm>
          <a:prstGeom prst="rect">
            <a:avLst/>
          </a:prstGeom>
          <a:solidFill>
            <a:srgbClr val="CCFFCC"/>
          </a:solidFill>
        </p:spPr>
        <p:txBody>
          <a:bodyPr wrap="none">
            <a:spAutoFit/>
          </a:bodyPr>
          <a:lstStyle/>
          <a:p>
            <a:r>
              <a:rPr lang="en-US" altLang="ko-KR" sz="105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“New”</a:t>
            </a:r>
            <a:endParaRPr lang="ko-KR" altLang="en-US" dirty="0"/>
          </a:p>
        </p:txBody>
      </p:sp>
      <p:cxnSp>
        <p:nvCxnSpPr>
          <p:cNvPr id="47" name="꺾인 연결선 46"/>
          <p:cNvCxnSpPr>
            <a:stCxn id="26" idx="3"/>
            <a:endCxn id="37" idx="3"/>
          </p:cNvCxnSpPr>
          <p:nvPr/>
        </p:nvCxnSpPr>
        <p:spPr>
          <a:xfrm>
            <a:off x="8625408" y="3129266"/>
            <a:ext cx="12700" cy="2376264"/>
          </a:xfrm>
          <a:prstGeom prst="bentConnector3">
            <a:avLst>
              <a:gd name="adj1" fmla="val 1800000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029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및 계속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3573015"/>
            <a:ext cx="9217024" cy="3024337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dirty="0" smtClean="0">
                <a:latin typeface="+mn-ea"/>
                <a:ea typeface="+mn-ea"/>
              </a:rPr>
              <a:t>작업 공간에 추가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  <a:r>
              <a:rPr lang="ko-KR" altLang="en-US" sz="1200" dirty="0" smtClean="0">
                <a:latin typeface="+mn-ea"/>
                <a:ea typeface="+mn-ea"/>
              </a:rPr>
              <a:t>로 가지고 와서 </a:t>
            </a:r>
            <a:r>
              <a:rPr lang="en-US" altLang="ko-KR" sz="1200" dirty="0" smtClean="0">
                <a:latin typeface="+mn-ea"/>
                <a:ea typeface="+mn-ea"/>
              </a:rPr>
              <a:t>Creo</a:t>
            </a:r>
            <a:r>
              <a:rPr lang="ko-KR" altLang="en-US" sz="1200" dirty="0" smtClean="0">
                <a:latin typeface="+mn-ea"/>
                <a:ea typeface="+mn-ea"/>
              </a:rPr>
              <a:t>에서 </a:t>
            </a:r>
            <a:r>
              <a:rPr lang="en-US" altLang="ko-KR" sz="1200" dirty="0" smtClean="0">
                <a:latin typeface="+mn-ea"/>
                <a:ea typeface="+mn-ea"/>
              </a:rPr>
              <a:t>open</a:t>
            </a:r>
            <a:r>
              <a:rPr lang="ko-KR" altLang="en-US" sz="1200" dirty="0" smtClean="0">
                <a:latin typeface="+mn-ea"/>
                <a:ea typeface="+mn-ea"/>
              </a:rPr>
              <a:t>한 파일을 수정하려고 시도하면 팝업 창이 뜨면서 </a:t>
            </a: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dirty="0" smtClean="0">
                <a:latin typeface="+mn-ea"/>
                <a:ea typeface="+mn-ea"/>
              </a:rPr>
              <a:t>체크아웃</a:t>
            </a:r>
            <a:r>
              <a:rPr lang="en-US" altLang="ko-KR" sz="1200" dirty="0" smtClean="0">
                <a:latin typeface="+mn-ea"/>
                <a:ea typeface="+mn-ea"/>
              </a:rPr>
              <a:t>] </a:t>
            </a:r>
            <a:r>
              <a:rPr lang="ko-KR" altLang="en-US" sz="1200" dirty="0" smtClean="0">
                <a:latin typeface="+mn-ea"/>
                <a:ea typeface="+mn-ea"/>
              </a:rPr>
              <a:t>여부를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물어 본다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본인이 수정하고 체크인을 하려면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     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 [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지금 체크아웃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]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을 선택하면 체크아웃이 진행되고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수정 후 체크인도 가능하다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본인이 수정해야 할 파일이 아니지만 치수 등을 변경해 보고자 한다면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 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 [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계속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] 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선택</a:t>
            </a:r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.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치수 등 모든 수정이 가능하고 저장도 할 수 있으나 업로드와 체크인은 금지된다</a:t>
            </a:r>
            <a:endParaRPr lang="en-US" altLang="ko-KR" sz="1200" dirty="0" smtClean="0"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      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추후에 해당 파일 업데이트나 추가로 서버와 형상을 동기화 해주거나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체크아웃을 통하여 수정 사항을 체크인 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수정을 원천적으로 금지하고자 한다면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     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 [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읽기 전용으로 설정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]</a:t>
            </a:r>
            <a:r>
              <a:rPr lang="ko-KR" altLang="en-US" sz="1200" dirty="0" smtClean="0">
                <a:latin typeface="+mn-ea"/>
                <a:ea typeface="+mn-ea"/>
                <a:sym typeface="Wingdings" panose="05000000000000000000" pitchFamily="2" charset="2"/>
              </a:rPr>
              <a:t>을 선택하여 모든 수정을 금지 시킨다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4488" y="3573016"/>
            <a:ext cx="316835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일반적인 모델링 수정 작업 과정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" name="순서도: 수행의 시작/종료 2"/>
          <p:cNvSpPr/>
          <p:nvPr/>
        </p:nvSpPr>
        <p:spPr>
          <a:xfrm>
            <a:off x="560512" y="4339134"/>
            <a:ext cx="1512168" cy="3895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solidFill>
                  <a:prstClr val="black"/>
                </a:solidFill>
                <a:latin typeface="맑은 고딕"/>
                <a:ea typeface="맑은 고딕"/>
              </a:rPr>
              <a:t>모델링 수정 필요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" name="순서도: 판단 3"/>
          <p:cNvSpPr/>
          <p:nvPr/>
        </p:nvSpPr>
        <p:spPr>
          <a:xfrm>
            <a:off x="2379762" y="4077072"/>
            <a:ext cx="1512168" cy="91707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수정 </a:t>
            </a:r>
            <a:endParaRPr lang="en-US" altLang="ko-KR" sz="12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담당자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?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6" name="꺾인 연결선 5"/>
          <p:cNvCxnSpPr>
            <a:stCxn id="3" idx="3"/>
            <a:endCxn id="4" idx="1"/>
          </p:cNvCxnSpPr>
          <p:nvPr/>
        </p:nvCxnSpPr>
        <p:spPr>
          <a:xfrm>
            <a:off x="2072680" y="4533891"/>
            <a:ext cx="307082" cy="1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432720" y="5203230"/>
            <a:ext cx="1399902" cy="493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계속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32720" y="5934136"/>
            <a:ext cx="1399902" cy="493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모델링 수정</a:t>
            </a:r>
            <a:endParaRPr lang="en-US" altLang="ko-KR" sz="12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및 저장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36678" y="4284234"/>
            <a:ext cx="1399902" cy="493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체크아웃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08886" y="4284234"/>
            <a:ext cx="1399902" cy="493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/>
              </a:rPr>
              <a:t>모델링 수정</a:t>
            </a:r>
            <a:endParaRPr lang="en-US" altLang="ko-KR" sz="1200" b="1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/>
              </a:rPr>
              <a:t>및 저장</a:t>
            </a:r>
          </a:p>
        </p:txBody>
      </p:sp>
      <p:sp>
        <p:nvSpPr>
          <p:cNvPr id="26" name="순서도: 판단 25"/>
          <p:cNvSpPr/>
          <p:nvPr/>
        </p:nvSpPr>
        <p:spPr>
          <a:xfrm>
            <a:off x="6156499" y="5018012"/>
            <a:ext cx="1512168" cy="550247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체크인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?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8" name="순서도: 판단 27"/>
          <p:cNvSpPr/>
          <p:nvPr/>
        </p:nvSpPr>
        <p:spPr>
          <a:xfrm>
            <a:off x="4352453" y="5896740"/>
            <a:ext cx="1512168" cy="550247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원복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8134052" y="5093615"/>
            <a:ext cx="1224136" cy="3895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체크인 완료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0" name="직선 화살표 연결선 29"/>
          <p:cNvCxnSpPr>
            <a:stCxn id="4" idx="2"/>
            <a:endCxn id="11" idx="0"/>
          </p:cNvCxnSpPr>
          <p:nvPr/>
        </p:nvCxnSpPr>
        <p:spPr>
          <a:xfrm flipH="1">
            <a:off x="3132671" y="4994151"/>
            <a:ext cx="3175" cy="20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1" idx="2"/>
            <a:endCxn id="21" idx="0"/>
          </p:cNvCxnSpPr>
          <p:nvPr/>
        </p:nvCxnSpPr>
        <p:spPr>
          <a:xfrm>
            <a:off x="3132671" y="5696459"/>
            <a:ext cx="0" cy="23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3"/>
            <a:endCxn id="28" idx="1"/>
          </p:cNvCxnSpPr>
          <p:nvPr/>
        </p:nvCxnSpPr>
        <p:spPr>
          <a:xfrm flipV="1">
            <a:off x="3832622" y="6171864"/>
            <a:ext cx="519831" cy="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8" idx="0"/>
            <a:endCxn id="26" idx="1"/>
          </p:cNvCxnSpPr>
          <p:nvPr/>
        </p:nvCxnSpPr>
        <p:spPr>
          <a:xfrm rot="5400000" flipH="1" flipV="1">
            <a:off x="5330716" y="5070957"/>
            <a:ext cx="603604" cy="10479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4" idx="3"/>
            <a:endCxn id="22" idx="1"/>
          </p:cNvCxnSpPr>
          <p:nvPr/>
        </p:nvCxnSpPr>
        <p:spPr>
          <a:xfrm flipV="1">
            <a:off x="3891930" y="4530849"/>
            <a:ext cx="444748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2" idx="3"/>
            <a:endCxn id="25" idx="1"/>
          </p:cNvCxnSpPr>
          <p:nvPr/>
        </p:nvCxnSpPr>
        <p:spPr>
          <a:xfrm>
            <a:off x="5736580" y="4530849"/>
            <a:ext cx="472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5" idx="2"/>
            <a:endCxn id="26" idx="0"/>
          </p:cNvCxnSpPr>
          <p:nvPr/>
        </p:nvCxnSpPr>
        <p:spPr>
          <a:xfrm>
            <a:off x="6908837" y="4777463"/>
            <a:ext cx="3746" cy="240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6" idx="3"/>
            <a:endCxn id="29" idx="1"/>
          </p:cNvCxnSpPr>
          <p:nvPr/>
        </p:nvCxnSpPr>
        <p:spPr>
          <a:xfrm flipV="1">
            <a:off x="7668667" y="5288372"/>
            <a:ext cx="465385" cy="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944888" y="4232121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Y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07561" y="4897737"/>
            <a:ext cx="327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N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97987" y="5517876"/>
            <a:ext cx="327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N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1" name="순서도: 수행의 시작/종료 60"/>
          <p:cNvSpPr/>
          <p:nvPr/>
        </p:nvSpPr>
        <p:spPr>
          <a:xfrm>
            <a:off x="8140402" y="5984205"/>
            <a:ext cx="1224136" cy="3895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모델링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smtClean="0">
                <a:solidFill>
                  <a:prstClr val="black"/>
                </a:solidFill>
                <a:latin typeface="맑은 고딕"/>
                <a:ea typeface="맑은 고딕"/>
              </a:rPr>
              <a:t>원복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62" name="직선 화살표 연결선 61"/>
          <p:cNvCxnSpPr>
            <a:stCxn id="28" idx="3"/>
            <a:endCxn id="61" idx="1"/>
          </p:cNvCxnSpPr>
          <p:nvPr/>
        </p:nvCxnSpPr>
        <p:spPr>
          <a:xfrm>
            <a:off x="5864621" y="6171864"/>
            <a:ext cx="2275781" cy="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862829" y="6212732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Y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723099" y="4926467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Y</a:t>
            </a:r>
            <a:endParaRPr lang="ko-KR" altLang="en-US" sz="1400" b="1" dirty="0">
              <a:latin typeface="+mn-ea"/>
              <a:ea typeface="+mn-ea"/>
            </a:endParaRPr>
          </a:p>
        </p:txBody>
      </p:sp>
      <p:cxnSp>
        <p:nvCxnSpPr>
          <p:cNvPr id="70" name="꺾인 연결선 69"/>
          <p:cNvCxnSpPr>
            <a:stCxn id="26" idx="2"/>
            <a:endCxn id="61" idx="0"/>
          </p:cNvCxnSpPr>
          <p:nvPr/>
        </p:nvCxnSpPr>
        <p:spPr>
          <a:xfrm rot="16200000" flipH="1">
            <a:off x="7624553" y="4856288"/>
            <a:ext cx="415946" cy="1839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7041004" y="5482309"/>
            <a:ext cx="327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N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0255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및 계속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Creo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에서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38091"/>
            <a:ext cx="9217024" cy="4959261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dirty="0" smtClean="0">
                <a:latin typeface="+mn-ea"/>
                <a:ea typeface="+mn-ea"/>
              </a:rPr>
              <a:t>작업 공간에 추가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  <a:r>
              <a:rPr lang="ko-KR" altLang="en-US" sz="1200" dirty="0" smtClean="0">
                <a:latin typeface="+mn-ea"/>
                <a:ea typeface="+mn-ea"/>
              </a:rPr>
              <a:t>로 가지고 와서 </a:t>
            </a:r>
            <a:r>
              <a:rPr lang="en-US" altLang="ko-KR" sz="1200" dirty="0" smtClean="0">
                <a:latin typeface="+mn-ea"/>
                <a:ea typeface="+mn-ea"/>
              </a:rPr>
              <a:t>Creo</a:t>
            </a:r>
            <a:r>
              <a:rPr lang="ko-KR" altLang="en-US" sz="1200" dirty="0" smtClean="0">
                <a:latin typeface="+mn-ea"/>
                <a:ea typeface="+mn-ea"/>
              </a:rPr>
              <a:t>에서 </a:t>
            </a:r>
            <a:r>
              <a:rPr lang="en-US" altLang="ko-KR" sz="1200" dirty="0" smtClean="0">
                <a:latin typeface="+mn-ea"/>
                <a:ea typeface="+mn-ea"/>
              </a:rPr>
              <a:t>Open</a:t>
            </a:r>
            <a:r>
              <a:rPr lang="ko-KR" altLang="en-US" sz="1200" dirty="0" smtClean="0">
                <a:latin typeface="+mn-ea"/>
                <a:ea typeface="+mn-ea"/>
              </a:rPr>
              <a:t>한 파일을 수정하고 추후 체크인하려면 지금 체크아웃을 시행한다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760487"/>
            <a:ext cx="8059363" cy="47648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76" y="3068960"/>
            <a:ext cx="4968552" cy="2177774"/>
          </a:xfrm>
          <a:prstGeom prst="rect">
            <a:avLst/>
          </a:prstGeom>
        </p:spPr>
      </p:pic>
      <p:sp>
        <p:nvSpPr>
          <p:cNvPr id="37" name="순서도: 대체 처리 36"/>
          <p:cNvSpPr/>
          <p:nvPr/>
        </p:nvSpPr>
        <p:spPr>
          <a:xfrm>
            <a:off x="6537176" y="3806292"/>
            <a:ext cx="1368152" cy="14401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9" name="사각형 설명선 38"/>
          <p:cNvSpPr/>
          <p:nvPr/>
        </p:nvSpPr>
        <p:spPr>
          <a:xfrm>
            <a:off x="6897216" y="1895346"/>
            <a:ext cx="2370731" cy="982245"/>
          </a:xfrm>
          <a:prstGeom prst="wedgeRectCallout">
            <a:avLst>
              <a:gd name="adj1" fmla="val -47928"/>
              <a:gd name="adj2" fmla="val 14318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체크아웃 하지 않고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임시적으로 수정할 경우 계속 선택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50" b="1" smtClean="0">
                <a:solidFill>
                  <a:schemeClr val="tx1"/>
                </a:solidFill>
              </a:rPr>
              <a:t>체크아웃을 안하면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체크인 할 수 없음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)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29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379"/>
          <a:stretch/>
        </p:blipFill>
        <p:spPr>
          <a:xfrm>
            <a:off x="1449786" y="1244459"/>
            <a:ext cx="6455542" cy="5136869"/>
          </a:xfrm>
          <a:prstGeom prst="rect">
            <a:avLst/>
          </a:prstGeom>
        </p:spPr>
      </p:pic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1-4.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세부 정보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UI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수행의 시작/종료 4"/>
          <p:cNvSpPr/>
          <p:nvPr/>
        </p:nvSpPr>
        <p:spPr>
          <a:xfrm>
            <a:off x="128464" y="1772816"/>
            <a:ext cx="1152128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작업 메뉴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1597473" y="1556792"/>
            <a:ext cx="787289" cy="171132"/>
          </a:xfrm>
          <a:prstGeom prst="flowChartAlternateProcess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4" name="꺾인 연결선 43"/>
          <p:cNvCxnSpPr>
            <a:stCxn id="5" idx="0"/>
            <a:endCxn id="43" idx="1"/>
          </p:cNvCxnSpPr>
          <p:nvPr/>
        </p:nvCxnSpPr>
        <p:spPr>
          <a:xfrm rot="5400000" flipH="1" flipV="1">
            <a:off x="1085771" y="1261115"/>
            <a:ext cx="130458" cy="892945"/>
          </a:xfrm>
          <a:prstGeom prst="bentConnector2">
            <a:avLst/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대체 처리 56"/>
          <p:cNvSpPr/>
          <p:nvPr/>
        </p:nvSpPr>
        <p:spPr>
          <a:xfrm>
            <a:off x="3512840" y="1124744"/>
            <a:ext cx="1075321" cy="963220"/>
          </a:xfrm>
          <a:prstGeom prst="flowChartAlternateProcess">
            <a:avLst/>
          </a:prstGeom>
          <a:noFill/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3216992" y="5283206"/>
            <a:ext cx="1046516" cy="291830"/>
          </a:xfrm>
          <a:prstGeom prst="wedgeRectCallout">
            <a:avLst>
              <a:gd name="adj1" fmla="val -38934"/>
              <a:gd name="adj2" fmla="val 8012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객체 속성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6966976" y="2049718"/>
            <a:ext cx="1161423" cy="291830"/>
          </a:xfrm>
          <a:prstGeom prst="wedgeRectCallout">
            <a:avLst>
              <a:gd name="adj1" fmla="val -43122"/>
              <a:gd name="adj2" fmla="val 10678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상세 정보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58" name="꺾인 연결선 57"/>
          <p:cNvCxnSpPr>
            <a:stCxn id="63" idx="1"/>
            <a:endCxn id="57" idx="2"/>
          </p:cNvCxnSpPr>
          <p:nvPr/>
        </p:nvCxnSpPr>
        <p:spPr>
          <a:xfrm rot="10800000">
            <a:off x="4050502" y="2087964"/>
            <a:ext cx="561661" cy="1530958"/>
          </a:xfrm>
          <a:prstGeom prst="bentConnector2">
            <a:avLst/>
          </a:prstGeom>
          <a:ln w="12700" cap="flat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1" y="2049979"/>
            <a:ext cx="1160731" cy="39713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7" name="사각형 설명선 66"/>
          <p:cNvSpPr/>
          <p:nvPr/>
        </p:nvSpPr>
        <p:spPr>
          <a:xfrm>
            <a:off x="1127159" y="3417212"/>
            <a:ext cx="819675" cy="291830"/>
          </a:xfrm>
          <a:prstGeom prst="wedgeRectCallout">
            <a:avLst>
              <a:gd name="adj1" fmla="val 80864"/>
              <a:gd name="adj2" fmla="val -4091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시각화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4" name="오른쪽 중괄호 13"/>
          <p:cNvSpPr/>
          <p:nvPr/>
        </p:nvSpPr>
        <p:spPr>
          <a:xfrm rot="5400000">
            <a:off x="3995656" y="194516"/>
            <a:ext cx="81008" cy="37058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36542"/>
          <a:stretch/>
        </p:blipFill>
        <p:spPr>
          <a:xfrm>
            <a:off x="4676036" y="3799031"/>
            <a:ext cx="5016586" cy="9770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3" name="순서도: 수행의 시작/종료 62"/>
          <p:cNvSpPr/>
          <p:nvPr/>
        </p:nvSpPr>
        <p:spPr>
          <a:xfrm>
            <a:off x="4612162" y="3492908"/>
            <a:ext cx="1132926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관련 객체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23678" b="15104"/>
          <a:stretch/>
        </p:blipFill>
        <p:spPr>
          <a:xfrm>
            <a:off x="4677557" y="5443881"/>
            <a:ext cx="4296505" cy="10571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순서도: 수행의 시작/종료 32"/>
          <p:cNvSpPr/>
          <p:nvPr/>
        </p:nvSpPr>
        <p:spPr>
          <a:xfrm>
            <a:off x="4636137" y="5157192"/>
            <a:ext cx="1296144" cy="252028"/>
          </a:xfrm>
          <a:prstGeom prst="flowChartTerminator">
            <a:avLst/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기록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50" b="1" smtClean="0">
                <a:solidFill>
                  <a:schemeClr val="tx1"/>
                </a:solidFill>
              </a:rPr>
              <a:t>버전 기록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)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90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및 계속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공간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Browser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38091"/>
            <a:ext cx="9217024" cy="4959261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공간에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smtClean="0">
                <a:latin typeface="+mn-ea"/>
                <a:ea typeface="+mn-ea"/>
              </a:rPr>
              <a:t>이미 추가된 파일도 추후에 체크아웃 할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520703"/>
            <a:ext cx="4464496" cy="1869454"/>
          </a:xfrm>
          <a:prstGeom prst="rect">
            <a:avLst/>
          </a:prstGeom>
        </p:spPr>
      </p:pic>
      <p:sp>
        <p:nvSpPr>
          <p:cNvPr id="12" name="순서도: 대체 처리 11"/>
          <p:cNvSpPr/>
          <p:nvPr/>
        </p:nvSpPr>
        <p:spPr>
          <a:xfrm>
            <a:off x="1352600" y="3140968"/>
            <a:ext cx="288032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1463378" y="1924708"/>
            <a:ext cx="2370731" cy="496180"/>
          </a:xfrm>
          <a:prstGeom prst="wedgeRectCallout">
            <a:avLst>
              <a:gd name="adj1" fmla="val -47526"/>
              <a:gd name="adj2" fmla="val 19501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체크아웃 아이콘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74" y="2060848"/>
            <a:ext cx="1647825" cy="3914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순서도: 대체 처리 14"/>
          <p:cNvSpPr/>
          <p:nvPr/>
        </p:nvSpPr>
        <p:spPr>
          <a:xfrm>
            <a:off x="5025008" y="3682220"/>
            <a:ext cx="1800200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4391272"/>
            <a:ext cx="3564396" cy="1958881"/>
          </a:xfrm>
          <a:prstGeom prst="rect">
            <a:avLst/>
          </a:prstGeom>
        </p:spPr>
      </p:pic>
      <p:sp>
        <p:nvSpPr>
          <p:cNvPr id="18" name="순서도: 대체 처리 17"/>
          <p:cNvSpPr/>
          <p:nvPr/>
        </p:nvSpPr>
        <p:spPr>
          <a:xfrm>
            <a:off x="7725308" y="5733256"/>
            <a:ext cx="1800200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5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및 계속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공간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Browser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38091"/>
            <a:ext cx="9217024" cy="4959261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공간에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smtClean="0">
                <a:latin typeface="+mn-ea"/>
                <a:ea typeface="+mn-ea"/>
              </a:rPr>
              <a:t>이미 추가된 파일도 추후에 체크아웃 할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700808"/>
            <a:ext cx="4705350" cy="2438400"/>
          </a:xfrm>
          <a:prstGeom prst="rect">
            <a:avLst/>
          </a:prstGeom>
        </p:spPr>
      </p:pic>
      <p:sp>
        <p:nvSpPr>
          <p:cNvPr id="12" name="순서도: 대체 처리 11"/>
          <p:cNvSpPr/>
          <p:nvPr/>
        </p:nvSpPr>
        <p:spPr>
          <a:xfrm>
            <a:off x="416496" y="3178164"/>
            <a:ext cx="4680520" cy="96104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04" y="4267919"/>
            <a:ext cx="4533900" cy="2257425"/>
          </a:xfrm>
          <a:prstGeom prst="rect">
            <a:avLst/>
          </a:prstGeom>
        </p:spPr>
      </p:pic>
      <p:sp>
        <p:nvSpPr>
          <p:cNvPr id="19" name="순서도: 대체 처리 18"/>
          <p:cNvSpPr/>
          <p:nvPr/>
        </p:nvSpPr>
        <p:spPr>
          <a:xfrm>
            <a:off x="7905328" y="5805264"/>
            <a:ext cx="360040" cy="72008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1712640" y="4517509"/>
            <a:ext cx="2858244" cy="961044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체크아웃 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200" b="1" smtClean="0">
                <a:solidFill>
                  <a:schemeClr val="tx1"/>
                </a:solidFill>
              </a:rPr>
              <a:t>후를 비교하면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상태 값에 체크아웃 상태가 표시 됨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2" idx="2"/>
            <a:endCxn id="20" idx="0"/>
          </p:cNvCxnSpPr>
          <p:nvPr/>
        </p:nvCxnSpPr>
        <p:spPr>
          <a:xfrm rot="16200000" flipH="1">
            <a:off x="2766316" y="4142062"/>
            <a:ext cx="378301" cy="3725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20" idx="2"/>
            <a:endCxn id="19" idx="1"/>
          </p:cNvCxnSpPr>
          <p:nvPr/>
        </p:nvCxnSpPr>
        <p:spPr>
          <a:xfrm rot="16200000" flipH="1">
            <a:off x="5180170" y="3440145"/>
            <a:ext cx="686751" cy="47635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414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및 계속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공간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Browser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38091"/>
            <a:ext cx="9217024" cy="4959261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수정 된 </a:t>
            </a:r>
            <a:r>
              <a:rPr lang="en-US" altLang="ko-KR" sz="1200" dirty="0" smtClean="0">
                <a:latin typeface="+mn-ea"/>
                <a:ea typeface="+mn-ea"/>
              </a:rPr>
              <a:t>3D/2D </a:t>
            </a:r>
            <a:r>
              <a:rPr lang="ko-KR" altLang="en-US" sz="1200" smtClean="0">
                <a:latin typeface="+mn-ea"/>
                <a:ea typeface="+mn-ea"/>
              </a:rPr>
              <a:t>데이터를 수정 상태 이전으로 원복시킨다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즉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서버에 등록된 파일로 다시 덮어 쓴다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8504" y="1772816"/>
            <a:ext cx="8928992" cy="936104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&lt;Case A&gt; </a:t>
            </a:r>
            <a:r>
              <a:rPr lang="ko-KR" altLang="en-US" sz="1200" b="1" smtClean="0">
                <a:solidFill>
                  <a:schemeClr val="tx1"/>
                </a:solidFill>
              </a:rPr>
              <a:t>수정된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파일을 다시 원래의 파일로 되돌리려고 하는 경우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smtClean="0">
                <a:solidFill>
                  <a:schemeClr val="tx1"/>
                </a:solidFill>
              </a:rPr>
              <a:t>서버에 등록된 파일로 다시 덮어 쓰기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</a:rPr>
              <a:t>작업 공간에 추가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] </a:t>
            </a:r>
            <a:r>
              <a:rPr lang="ko-KR" altLang="en-US" sz="1200" b="1" smtClean="0">
                <a:solidFill>
                  <a:schemeClr val="tx1"/>
                </a:solidFill>
              </a:rPr>
              <a:t>명령 실행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</a:rPr>
              <a:t>수정된 작업 공간 컨텐트 재사용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] </a:t>
            </a:r>
            <a:r>
              <a:rPr lang="ko-KR" altLang="en-US" sz="1200" b="1" smtClean="0">
                <a:solidFill>
                  <a:schemeClr val="tx1"/>
                </a:solidFill>
              </a:rPr>
              <a:t>체크 해제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2911999"/>
            <a:ext cx="6120680" cy="35005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1062"/>
          <a:stretch/>
        </p:blipFill>
        <p:spPr>
          <a:xfrm>
            <a:off x="6969223" y="3110154"/>
            <a:ext cx="2315697" cy="1038926"/>
          </a:xfrm>
          <a:prstGeom prst="rect">
            <a:avLst/>
          </a:prstGeom>
        </p:spPr>
      </p:pic>
      <p:sp>
        <p:nvSpPr>
          <p:cNvPr id="18" name="순서도: 대체 처리 17"/>
          <p:cNvSpPr/>
          <p:nvPr/>
        </p:nvSpPr>
        <p:spPr>
          <a:xfrm>
            <a:off x="632520" y="3933056"/>
            <a:ext cx="1512168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6961586" y="4368676"/>
            <a:ext cx="2323334" cy="1940644"/>
          </a:xfrm>
          <a:prstGeom prst="wedgeRectCallout">
            <a:avLst>
              <a:gd name="adj1" fmla="val -39621"/>
              <a:gd name="adj2" fmla="val -6756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 해제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b="1" dirty="0" smtClean="0">
              <a:solidFill>
                <a:schemeClr val="tx1"/>
              </a:solidFill>
            </a:endParaRPr>
          </a:p>
          <a:p>
            <a:r>
              <a:rPr lang="en-US" altLang="ko-KR" sz="105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50" b="1" smtClean="0">
                <a:solidFill>
                  <a:schemeClr val="tx1"/>
                </a:solidFill>
              </a:rPr>
              <a:t>처음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작업 공간에 추가하는 경우에는 체크 옵션이 없음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468735" y="2901705"/>
            <a:ext cx="1512168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6897218" y="3866651"/>
            <a:ext cx="2088230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04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및 계속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읽기 전용에서 수정된 파일 체크인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38091"/>
            <a:ext cx="9217024" cy="4959261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smtClean="0">
                <a:latin typeface="+mn-ea"/>
                <a:ea typeface="+mn-ea"/>
              </a:rPr>
              <a:t>계속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  <a:r>
              <a:rPr lang="ko-KR" altLang="en-US" sz="1200" smtClean="0">
                <a:latin typeface="+mn-ea"/>
                <a:ea typeface="+mn-ea"/>
              </a:rPr>
              <a:t>으로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smtClean="0">
                <a:latin typeface="+mn-ea"/>
                <a:ea typeface="+mn-ea"/>
              </a:rPr>
              <a:t>선택되어 수정된 </a:t>
            </a:r>
            <a:r>
              <a:rPr lang="en-US" altLang="ko-KR" sz="1200" dirty="0" smtClean="0">
                <a:latin typeface="+mn-ea"/>
                <a:ea typeface="+mn-ea"/>
              </a:rPr>
              <a:t>3D/2D</a:t>
            </a:r>
            <a:r>
              <a:rPr lang="ko-KR" altLang="en-US" sz="1200" smtClean="0">
                <a:latin typeface="+mn-ea"/>
                <a:ea typeface="+mn-ea"/>
              </a:rPr>
              <a:t> 데이터를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smtClean="0">
                <a:latin typeface="+mn-ea"/>
                <a:ea typeface="+mn-ea"/>
              </a:rPr>
              <a:t>체크인 하려고 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504" y="1772816"/>
            <a:ext cx="8928992" cy="936104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&lt;Case B&gt; </a:t>
            </a:r>
            <a:r>
              <a:rPr lang="ko-KR" altLang="en-US" sz="1200" b="1" smtClean="0">
                <a:solidFill>
                  <a:schemeClr val="tx1"/>
                </a:solidFill>
              </a:rPr>
              <a:t>수정된 파일을 서버에 체크인 하려고 하는 경우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sym typeface="Wingdings" panose="05000000000000000000" pitchFamily="2" charset="2"/>
              </a:rPr>
              <a:t>체크아웃</a:t>
            </a:r>
            <a:r>
              <a:rPr lang="en-US" altLang="ko-KR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] </a:t>
            </a:r>
            <a:r>
              <a:rPr lang="ko-KR" altLang="en-US" sz="1200" b="1" smtClean="0">
                <a:solidFill>
                  <a:schemeClr val="tx1"/>
                </a:solidFill>
                <a:sym typeface="Wingdings" panose="05000000000000000000" pitchFamily="2" charset="2"/>
              </a:rPr>
              <a:t>명령 실행</a:t>
            </a:r>
            <a:endParaRPr lang="en-US" altLang="ko-KR" sz="1200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sym typeface="Wingdings" panose="05000000000000000000" pitchFamily="2" charset="2"/>
              </a:rPr>
              <a:t>수정된 작업 공간 컨텐트 재사용</a:t>
            </a:r>
            <a:r>
              <a:rPr lang="en-US" altLang="ko-KR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] </a:t>
            </a:r>
            <a:r>
              <a:rPr lang="ko-KR" altLang="en-US" sz="1200" b="1" smtClean="0">
                <a:solidFill>
                  <a:schemeClr val="tx1"/>
                </a:solidFill>
                <a:sym typeface="Wingdings" panose="05000000000000000000" pitchFamily="2" charset="2"/>
              </a:rPr>
              <a:t>체크</a:t>
            </a:r>
            <a:endParaRPr lang="en-US" altLang="ko-KR" sz="1200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sym typeface="Wingdings" panose="05000000000000000000" pitchFamily="2" charset="2"/>
              </a:rPr>
              <a:t>체크인</a:t>
            </a:r>
            <a:r>
              <a:rPr lang="en-US" altLang="ko-KR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] </a:t>
            </a:r>
            <a:r>
              <a:rPr lang="ko-KR" altLang="en-US" sz="1200" b="1" smtClean="0">
                <a:solidFill>
                  <a:schemeClr val="tx1"/>
                </a:solidFill>
                <a:sym typeface="Wingdings" panose="05000000000000000000" pitchFamily="2" charset="2"/>
              </a:rPr>
              <a:t>명령 실행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5" y="2780927"/>
            <a:ext cx="6195013" cy="3456385"/>
          </a:xfrm>
          <a:prstGeom prst="rect">
            <a:avLst/>
          </a:prstGeom>
        </p:spPr>
      </p:pic>
      <p:sp>
        <p:nvSpPr>
          <p:cNvPr id="15" name="순서도: 대체 처리 14"/>
          <p:cNvSpPr/>
          <p:nvPr/>
        </p:nvSpPr>
        <p:spPr>
          <a:xfrm>
            <a:off x="632520" y="3826236"/>
            <a:ext cx="1512168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468735" y="2746116"/>
            <a:ext cx="1512168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307" y="3174154"/>
            <a:ext cx="2640939" cy="974926"/>
          </a:xfrm>
          <a:prstGeom prst="rect">
            <a:avLst/>
          </a:prstGeom>
        </p:spPr>
      </p:pic>
      <p:sp>
        <p:nvSpPr>
          <p:cNvPr id="20" name="사각형 설명선 19"/>
          <p:cNvSpPr/>
          <p:nvPr/>
        </p:nvSpPr>
        <p:spPr>
          <a:xfrm>
            <a:off x="7172708" y="4274498"/>
            <a:ext cx="939922" cy="325228"/>
          </a:xfrm>
          <a:prstGeom prst="wedgeRectCallout">
            <a:avLst>
              <a:gd name="adj1" fmla="val -48741"/>
              <a:gd name="adj2" fmla="val -12613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체크 사용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6897218" y="3866651"/>
            <a:ext cx="2088230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4425"/>
          <a:stretch/>
        </p:blipFill>
        <p:spPr>
          <a:xfrm>
            <a:off x="7079639" y="4841577"/>
            <a:ext cx="2276211" cy="1395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순서도: 대체 처리 22"/>
          <p:cNvSpPr/>
          <p:nvPr/>
        </p:nvSpPr>
        <p:spPr>
          <a:xfrm>
            <a:off x="7049618" y="5554427"/>
            <a:ext cx="2306232" cy="284397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9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3-6.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파일 잠금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2132856"/>
            <a:ext cx="9217024" cy="446449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공간으로 추가한 파일 중 수정하지 말아야 할 파일의 경우 </a:t>
            </a: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smtClean="0">
                <a:latin typeface="+mn-ea"/>
                <a:ea typeface="+mn-ea"/>
              </a:rPr>
              <a:t>잠금</a:t>
            </a:r>
            <a:r>
              <a:rPr lang="en-US" altLang="ko-KR" sz="1200" dirty="0" smtClean="0">
                <a:latin typeface="+mn-ea"/>
                <a:ea typeface="+mn-ea"/>
              </a:rPr>
              <a:t>] </a:t>
            </a:r>
            <a:r>
              <a:rPr lang="ko-KR" altLang="en-US" sz="1200" smtClean="0">
                <a:latin typeface="+mn-ea"/>
                <a:ea typeface="+mn-ea"/>
              </a:rPr>
              <a:t>설정을 하면 해당 파일이 </a:t>
            </a:r>
            <a:r>
              <a:rPr lang="en-US" altLang="ko-KR" sz="1200" dirty="0" smtClean="0">
                <a:latin typeface="+mn-ea"/>
                <a:ea typeface="+mn-ea"/>
              </a:rPr>
              <a:t>“</a:t>
            </a:r>
            <a:r>
              <a:rPr lang="ko-KR" altLang="en-US" sz="1200" b="1" smtClean="0">
                <a:latin typeface="+mn-ea"/>
                <a:ea typeface="+mn-ea"/>
              </a:rPr>
              <a:t>읽기 전용</a:t>
            </a:r>
            <a:r>
              <a:rPr lang="en-US" altLang="ko-KR" sz="1200" dirty="0" smtClean="0">
                <a:latin typeface="+mn-ea"/>
                <a:ea typeface="+mn-ea"/>
              </a:rPr>
              <a:t>”</a:t>
            </a:r>
            <a:r>
              <a:rPr lang="ko-KR" altLang="en-US" sz="1200" smtClean="0">
                <a:latin typeface="+mn-ea"/>
                <a:ea typeface="+mn-ea"/>
              </a:rPr>
              <a:t> 상태로 변경된다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주로 </a:t>
            </a:r>
            <a:r>
              <a:rPr lang="en-US" altLang="ko-KR" sz="1200" dirty="0" smtClean="0">
                <a:latin typeface="+mn-ea"/>
                <a:ea typeface="+mn-ea"/>
              </a:rPr>
              <a:t>Skeleton </a:t>
            </a:r>
            <a:r>
              <a:rPr lang="ko-KR" altLang="en-US" sz="1200" smtClean="0">
                <a:latin typeface="+mn-ea"/>
                <a:ea typeface="+mn-ea"/>
              </a:rPr>
              <a:t>파일은 의도하지 않는 수정이 생기지 않도록 파일을 잠근다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smtClean="0">
                <a:latin typeface="+mn-ea"/>
                <a:ea typeface="+mn-ea"/>
              </a:rPr>
              <a:t>잠금</a:t>
            </a:r>
            <a:r>
              <a:rPr lang="en-US" altLang="ko-KR" sz="1200" dirty="0" smtClean="0">
                <a:latin typeface="+mn-ea"/>
                <a:ea typeface="+mn-ea"/>
              </a:rPr>
              <a:t>] – [</a:t>
            </a:r>
            <a:r>
              <a:rPr lang="ko-KR" altLang="en-US" sz="1200" smtClean="0">
                <a:latin typeface="+mn-ea"/>
                <a:ea typeface="+mn-ea"/>
              </a:rPr>
              <a:t>잠금 해제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  <a:r>
              <a:rPr lang="ko-KR" altLang="en-US" sz="1200" smtClean="0">
                <a:latin typeface="+mn-ea"/>
                <a:ea typeface="+mn-ea"/>
              </a:rPr>
              <a:t>는 언제든지 전환 가능하다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14" y="2420888"/>
            <a:ext cx="1647825" cy="3914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순서도: 대체 처리 21"/>
          <p:cNvSpPr/>
          <p:nvPr/>
        </p:nvSpPr>
        <p:spPr>
          <a:xfrm>
            <a:off x="1784648" y="4572659"/>
            <a:ext cx="1800200" cy="53886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59" y="3216225"/>
            <a:ext cx="3600450" cy="232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순서도: 대체 처리 23"/>
          <p:cNvSpPr/>
          <p:nvPr/>
        </p:nvSpPr>
        <p:spPr>
          <a:xfrm>
            <a:off x="4808958" y="4618324"/>
            <a:ext cx="3600451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6393160" y="5408028"/>
            <a:ext cx="1299962" cy="325228"/>
          </a:xfrm>
          <a:prstGeom prst="wedgeRectCallout">
            <a:avLst>
              <a:gd name="adj1" fmla="val 58235"/>
              <a:gd name="adj2" fmla="val -25793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잠금 상태 파일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25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3-7.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 명령 취소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2132856"/>
            <a:ext cx="9217024" cy="446449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본인이 체크아웃 한 파일에 대해서 체크아웃을 취소할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타인이 체크아웃 한 파일을 본인이 취소할 수 없으므로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공통 저장 공간에서 체크아웃 한 사용자 정보를 확인한 후 해당자에게 체크아웃 명령 취소를 요청해야 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1801" b="24828"/>
          <a:stretch/>
        </p:blipFill>
        <p:spPr>
          <a:xfrm>
            <a:off x="488504" y="2192089"/>
            <a:ext cx="4536504" cy="2821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266" r="23954" b="22091"/>
          <a:stretch/>
        </p:blipFill>
        <p:spPr>
          <a:xfrm>
            <a:off x="5457056" y="4944714"/>
            <a:ext cx="3640224" cy="1580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385" y="2182179"/>
            <a:ext cx="4095750" cy="233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순서도: 대체 처리 18"/>
          <p:cNvSpPr/>
          <p:nvPr/>
        </p:nvSpPr>
        <p:spPr>
          <a:xfrm>
            <a:off x="9057456" y="3501008"/>
            <a:ext cx="288032" cy="25083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2432721" y="4196240"/>
            <a:ext cx="504056" cy="600911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704528" y="4618325"/>
            <a:ext cx="1660002" cy="682883"/>
          </a:xfrm>
          <a:prstGeom prst="wedgeRectCallout">
            <a:avLst>
              <a:gd name="adj1" fmla="val 61899"/>
              <a:gd name="adj2" fmla="val -5833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공통 저장 공간에서 각 파일의 체크아웃 상태를 확인할 수 있음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85" y="5654005"/>
            <a:ext cx="333375" cy="295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30" y="6095578"/>
            <a:ext cx="361950" cy="285750"/>
          </a:xfrm>
          <a:prstGeom prst="rect">
            <a:avLst/>
          </a:prstGeom>
        </p:spPr>
      </p:pic>
      <p:sp>
        <p:nvSpPr>
          <p:cNvPr id="23" name="사각형 설명선 22"/>
          <p:cNvSpPr/>
          <p:nvPr/>
        </p:nvSpPr>
        <p:spPr>
          <a:xfrm>
            <a:off x="1602720" y="5460201"/>
            <a:ext cx="3390104" cy="489080"/>
          </a:xfrm>
          <a:prstGeom prst="wedgeRectCallout">
            <a:avLst>
              <a:gd name="adj1" fmla="val -67872"/>
              <a:gd name="adj2" fmla="val 880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다른 사람에 의해 체크아웃 됨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마우스 커서를 가져다 대면 해당 사용자 정보가 나옴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1602720" y="5993913"/>
            <a:ext cx="3390104" cy="489080"/>
          </a:xfrm>
          <a:prstGeom prst="wedgeRectCallout">
            <a:avLst>
              <a:gd name="adj1" fmla="val -67872"/>
              <a:gd name="adj2" fmla="val 880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본인에 의해 체크아웃 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9" idx="2"/>
            <a:endCxn id="3" idx="0"/>
          </p:cNvCxnSpPr>
          <p:nvPr/>
        </p:nvCxnSpPr>
        <p:spPr>
          <a:xfrm rot="5400000">
            <a:off x="7642885" y="3386127"/>
            <a:ext cx="1192870" cy="192430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80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3-7.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 명령 취소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412776"/>
            <a:ext cx="3781425" cy="3009900"/>
          </a:xfrm>
          <a:prstGeom prst="rect">
            <a:avLst/>
          </a:prstGeom>
        </p:spPr>
      </p:pic>
      <p:sp>
        <p:nvSpPr>
          <p:cNvPr id="22" name="순서도: 대체 처리 21"/>
          <p:cNvSpPr/>
          <p:nvPr/>
        </p:nvSpPr>
        <p:spPr>
          <a:xfrm>
            <a:off x="848544" y="4077071"/>
            <a:ext cx="720080" cy="34560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704528" y="4618325"/>
            <a:ext cx="1660002" cy="682883"/>
          </a:xfrm>
          <a:prstGeom prst="wedgeRectCallout">
            <a:avLst>
              <a:gd name="adj1" fmla="val -29908"/>
              <a:gd name="adj2" fmla="val -8623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체크아웃 명령 취소는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작업 공간에서 수행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20" y="1412776"/>
            <a:ext cx="1562100" cy="490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365" y="1412776"/>
            <a:ext cx="2781300" cy="3524250"/>
          </a:xfrm>
          <a:prstGeom prst="rect">
            <a:avLst/>
          </a:prstGeom>
        </p:spPr>
      </p:pic>
      <p:sp>
        <p:nvSpPr>
          <p:cNvPr id="25" name="순서도: 대체 처리 24"/>
          <p:cNvSpPr/>
          <p:nvPr/>
        </p:nvSpPr>
        <p:spPr>
          <a:xfrm>
            <a:off x="6821390" y="4149080"/>
            <a:ext cx="720080" cy="34560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6677374" y="4690334"/>
            <a:ext cx="1660002" cy="682883"/>
          </a:xfrm>
          <a:prstGeom prst="wedgeRectCallout">
            <a:avLst>
              <a:gd name="adj1" fmla="val -29908"/>
              <a:gd name="adj2" fmla="val -8623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체크아웃 상태 사라짐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3" name="순서도: 대체 처리 12"/>
          <p:cNvSpPr/>
          <p:nvPr/>
        </p:nvSpPr>
        <p:spPr>
          <a:xfrm>
            <a:off x="4376936" y="3284984"/>
            <a:ext cx="1728192" cy="34560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1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3-8.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 공간에서 객체 제거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2192089"/>
            <a:ext cx="9217024" cy="440526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1196752"/>
            <a:ext cx="9505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공간에서 필요 없는 파일은 삭제할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내장 </a:t>
            </a:r>
            <a:r>
              <a:rPr lang="en-US" altLang="ko-KR" sz="1200" dirty="0" smtClean="0">
                <a:latin typeface="+mn-ea"/>
                <a:ea typeface="+mn-ea"/>
              </a:rPr>
              <a:t>Browser</a:t>
            </a:r>
            <a:r>
              <a:rPr lang="ko-KR" altLang="en-US" sz="1200" smtClean="0">
                <a:latin typeface="+mn-ea"/>
                <a:ea typeface="+mn-ea"/>
              </a:rPr>
              <a:t>나 </a:t>
            </a:r>
            <a:r>
              <a:rPr lang="en-US" altLang="ko-KR" sz="1200" dirty="0" smtClean="0">
                <a:latin typeface="+mn-ea"/>
                <a:ea typeface="+mn-ea"/>
              </a:rPr>
              <a:t>Web Browser </a:t>
            </a:r>
            <a:r>
              <a:rPr lang="ko-KR" altLang="en-US" sz="1200" smtClean="0">
                <a:latin typeface="+mn-ea"/>
                <a:ea typeface="+mn-ea"/>
              </a:rPr>
              <a:t>어느 한 곳에서 파일을 삭제하면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사용자 컴퓨터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로컬 캐시</a:t>
            </a:r>
            <a:r>
              <a:rPr lang="en-US" altLang="ko-KR" sz="1200" dirty="0" smtClean="0">
                <a:latin typeface="+mn-ea"/>
                <a:ea typeface="+mn-ea"/>
              </a:rPr>
              <a:t>) / </a:t>
            </a:r>
            <a:r>
              <a:rPr lang="ko-KR" altLang="en-US" sz="1200" smtClean="0">
                <a:latin typeface="+mn-ea"/>
                <a:ea typeface="+mn-ea"/>
              </a:rPr>
              <a:t>서버 측 작업 공간 모두에서 동시에 삭제되므로 주의를 할 필요가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2420888"/>
            <a:ext cx="3124633" cy="2160240"/>
          </a:xfrm>
          <a:prstGeom prst="rect">
            <a:avLst/>
          </a:prstGeom>
        </p:spPr>
      </p:pic>
      <p:sp>
        <p:nvSpPr>
          <p:cNvPr id="15" name="순서도: 대체 처리 14"/>
          <p:cNvSpPr/>
          <p:nvPr/>
        </p:nvSpPr>
        <p:spPr>
          <a:xfrm>
            <a:off x="488504" y="3140969"/>
            <a:ext cx="216024" cy="14257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488504" y="4762341"/>
            <a:ext cx="1660002" cy="394851"/>
          </a:xfrm>
          <a:prstGeom prst="wedgeRectCallout">
            <a:avLst>
              <a:gd name="adj1" fmla="val -39089"/>
              <a:gd name="adj2" fmla="val -11759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삭제할 파일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864" y="2343720"/>
            <a:ext cx="1438275" cy="2314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462" y="2348880"/>
            <a:ext cx="4214034" cy="1872208"/>
          </a:xfrm>
          <a:prstGeom prst="rect">
            <a:avLst/>
          </a:prstGeom>
        </p:spPr>
      </p:pic>
      <p:sp>
        <p:nvSpPr>
          <p:cNvPr id="19" name="순서도: 대체 처리 18"/>
          <p:cNvSpPr/>
          <p:nvPr/>
        </p:nvSpPr>
        <p:spPr>
          <a:xfrm>
            <a:off x="3584848" y="2348880"/>
            <a:ext cx="1474598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8337376" y="4070225"/>
            <a:ext cx="591612" cy="22287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76936" y="4941168"/>
            <a:ext cx="5040560" cy="1512167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u="sng" dirty="0" smtClean="0">
                <a:solidFill>
                  <a:schemeClr val="tx1"/>
                </a:solidFill>
              </a:rPr>
              <a:t>파일 삭제가 안 되는 경우</a:t>
            </a:r>
            <a:endParaRPr lang="en-US" altLang="ko-KR" sz="1200" b="1" u="sng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지우려고 하는 파일을 사용하고 있는 상위 어셈블리나 도면 파일이 해당 작업 공간에 존재하는 경우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외부 참조로 연관된 경우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2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3-9.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 공간에서 내보내기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38091"/>
            <a:ext cx="9217024" cy="4959261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공간에 있는 데이터를 작업 공간 밖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사용자 컴퓨터 </a:t>
            </a:r>
            <a:r>
              <a:rPr lang="en-US" altLang="ko-KR" sz="1200" dirty="0">
                <a:latin typeface="+mn-ea"/>
              </a:rPr>
              <a:t>HDD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smtClean="0">
                <a:latin typeface="+mn-ea"/>
                <a:ea typeface="+mn-ea"/>
              </a:rPr>
              <a:t>으로 내보낼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774571"/>
            <a:ext cx="4705350" cy="2343150"/>
          </a:xfrm>
          <a:prstGeom prst="rect">
            <a:avLst/>
          </a:prstGeom>
        </p:spPr>
      </p:pic>
      <p:sp>
        <p:nvSpPr>
          <p:cNvPr id="18" name="순서도: 대체 처리 17"/>
          <p:cNvSpPr/>
          <p:nvPr/>
        </p:nvSpPr>
        <p:spPr>
          <a:xfrm>
            <a:off x="632520" y="3645024"/>
            <a:ext cx="360040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632520" y="4437112"/>
            <a:ext cx="1660002" cy="576064"/>
          </a:xfrm>
          <a:prstGeom prst="wedgeRectCallout">
            <a:avLst>
              <a:gd name="adj1" fmla="val -40236"/>
              <a:gd name="adj2" fmla="val -14510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내보낼 최상위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어셈블리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1280592" y="2980712"/>
            <a:ext cx="1872208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788" y="3629160"/>
            <a:ext cx="5160753" cy="2896184"/>
          </a:xfrm>
          <a:prstGeom prst="rect">
            <a:avLst/>
          </a:prstGeom>
        </p:spPr>
      </p:pic>
      <p:sp>
        <p:nvSpPr>
          <p:cNvPr id="25" name="순서도: 대체 처리 24"/>
          <p:cNvSpPr/>
          <p:nvPr/>
        </p:nvSpPr>
        <p:spPr>
          <a:xfrm>
            <a:off x="6105128" y="3861048"/>
            <a:ext cx="936104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5529064" y="5715636"/>
            <a:ext cx="1224136" cy="59368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6211231" y="3115813"/>
            <a:ext cx="1660002" cy="421199"/>
          </a:xfrm>
          <a:prstGeom prst="wedgeRectCallout">
            <a:avLst>
              <a:gd name="adj1" fmla="val -24743"/>
              <a:gd name="adj2" fmla="val 147193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내보낼 </a:t>
            </a:r>
            <a:r>
              <a:rPr lang="ko-KR" altLang="en-US" sz="1050" b="1" dirty="0" err="1" smtClean="0">
                <a:solidFill>
                  <a:schemeClr val="tx1"/>
                </a:solidFill>
              </a:rPr>
              <a:t>디렉토리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02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3-9.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작업 공간으로 가져오기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2469088"/>
            <a:ext cx="9217024" cy="412826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1196752"/>
            <a:ext cx="9505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PDMLink </a:t>
            </a:r>
            <a:r>
              <a:rPr lang="ko-KR" altLang="en-US" sz="1200" dirty="0" smtClean="0">
                <a:latin typeface="+mn-ea"/>
              </a:rPr>
              <a:t>영역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밖에서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생성된 파일을 </a:t>
            </a:r>
            <a:r>
              <a:rPr lang="en-US" altLang="ko-KR" sz="1200" dirty="0" smtClean="0">
                <a:latin typeface="+mn-ea"/>
                <a:ea typeface="+mn-ea"/>
              </a:rPr>
              <a:t>PDMLink </a:t>
            </a:r>
            <a:r>
              <a:rPr lang="ko-KR" altLang="en-US" sz="1200" dirty="0" smtClean="0">
                <a:latin typeface="+mn-ea"/>
                <a:ea typeface="+mn-ea"/>
              </a:rPr>
              <a:t>작업 공간에 가져 와서 체크인을 가능하게 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가져 올 파일 이름과 공통 저장 공간에 동일한 이름의 파일이 있는 경우는 이름 충돌이 일어나며 기존 서버 데이터에 오류를 일으킬 수 있으므로 주의해야 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작업 공간으로 가져 오기 메뉴는 </a:t>
            </a: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dirty="0" smtClean="0">
                <a:latin typeface="+mn-ea"/>
                <a:ea typeface="+mn-ea"/>
              </a:rPr>
              <a:t>내장 </a:t>
            </a:r>
            <a:r>
              <a:rPr lang="en-US" altLang="ko-KR" sz="1200" dirty="0" smtClean="0">
                <a:latin typeface="+mn-ea"/>
                <a:ea typeface="+mn-ea"/>
              </a:rPr>
              <a:t>Browser</a:t>
            </a:r>
            <a:r>
              <a:rPr lang="ko-KR" altLang="en-US" sz="1200" dirty="0" smtClean="0">
                <a:latin typeface="+mn-ea"/>
                <a:ea typeface="+mn-ea"/>
              </a:rPr>
              <a:t>에만 존재한다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2564904"/>
            <a:ext cx="4791075" cy="2457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152" y="2564904"/>
            <a:ext cx="2609850" cy="2609850"/>
          </a:xfrm>
          <a:prstGeom prst="rect">
            <a:avLst/>
          </a:prstGeom>
        </p:spPr>
      </p:pic>
      <p:sp>
        <p:nvSpPr>
          <p:cNvPr id="17" name="순서도: 대체 처리 16"/>
          <p:cNvSpPr/>
          <p:nvPr/>
        </p:nvSpPr>
        <p:spPr>
          <a:xfrm>
            <a:off x="6825208" y="4509120"/>
            <a:ext cx="288032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5309222" y="5270570"/>
            <a:ext cx="1660002" cy="421199"/>
          </a:xfrm>
          <a:prstGeom prst="wedgeRectCallout">
            <a:avLst>
              <a:gd name="adj1" fmla="val 48129"/>
              <a:gd name="adj2" fmla="val -153573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파일 추가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1280592" y="3613609"/>
            <a:ext cx="1728192" cy="319447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23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826" t="1" r="50039" b="42643"/>
          <a:stretch/>
        </p:blipFill>
        <p:spPr>
          <a:xfrm>
            <a:off x="272480" y="1202344"/>
            <a:ext cx="8799627" cy="3450792"/>
          </a:xfrm>
          <a:prstGeom prst="rect">
            <a:avLst/>
          </a:prstGeom>
        </p:spPr>
      </p:pic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1-5.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유형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검색 및 테이블에서 검색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폴더 검색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 설명선 61"/>
          <p:cNvSpPr/>
          <p:nvPr/>
        </p:nvSpPr>
        <p:spPr>
          <a:xfrm>
            <a:off x="7985744" y="2305538"/>
            <a:ext cx="1503760" cy="291830"/>
          </a:xfrm>
          <a:prstGeom prst="wedgeRectCallout">
            <a:avLst>
              <a:gd name="adj1" fmla="val -43122"/>
              <a:gd name="adj2" fmla="val 10678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검색 키워드 입력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2432720" y="2422353"/>
            <a:ext cx="1503760" cy="291830"/>
          </a:xfrm>
          <a:prstGeom prst="wedgeRectCallout">
            <a:avLst>
              <a:gd name="adj1" fmla="val -43122"/>
              <a:gd name="adj2" fmla="val 10678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검색 유형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610" y="3834388"/>
            <a:ext cx="5791200" cy="2662238"/>
          </a:xfrm>
          <a:prstGeom prst="rect">
            <a:avLst/>
          </a:prstGeom>
        </p:spPr>
      </p:pic>
      <p:sp>
        <p:nvSpPr>
          <p:cNvPr id="23" name="사각형 설명선 22"/>
          <p:cNvSpPr/>
          <p:nvPr/>
        </p:nvSpPr>
        <p:spPr>
          <a:xfrm>
            <a:off x="7985744" y="3922177"/>
            <a:ext cx="1503760" cy="291830"/>
          </a:xfrm>
          <a:prstGeom prst="wedgeRectCallout">
            <a:avLst>
              <a:gd name="adj1" fmla="val -13292"/>
              <a:gd name="adj2" fmla="val 13634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검색 키워드 입력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2432720" y="1291162"/>
            <a:ext cx="5410200" cy="98571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유형 검색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solidFill>
                  <a:schemeClr val="tx1"/>
                </a:solidFill>
              </a:rPr>
              <a:t>상단 검색 메뉴에서 유형을 선택하고 검색할 수 있다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   EX&gt; </a:t>
            </a:r>
            <a:r>
              <a:rPr lang="ko-KR" altLang="en-US" sz="1200" smtClean="0">
                <a:solidFill>
                  <a:schemeClr val="tx1"/>
                </a:solidFill>
              </a:rPr>
              <a:t>검색 유형 </a:t>
            </a:r>
            <a:r>
              <a:rPr lang="en-US" altLang="ko-KR" sz="1200" dirty="0" smtClean="0">
                <a:solidFill>
                  <a:schemeClr val="tx1"/>
                </a:solidFill>
              </a:rPr>
              <a:t>– CAD </a:t>
            </a:r>
            <a:r>
              <a:rPr lang="ko-KR" altLang="en-US" sz="1200" smtClean="0">
                <a:solidFill>
                  <a:schemeClr val="tx1"/>
                </a:solidFill>
              </a:rPr>
              <a:t>문서 체크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smtClean="0">
                <a:solidFill>
                  <a:schemeClr val="tx1"/>
                </a:solidFill>
              </a:rPr>
              <a:t>검색 키워드 </a:t>
            </a:r>
            <a:r>
              <a:rPr lang="en-US" altLang="ko-KR" sz="1200" dirty="0" smtClean="0">
                <a:solidFill>
                  <a:schemeClr val="tx1"/>
                </a:solidFill>
              </a:rPr>
              <a:t>- *bolt* </a:t>
            </a:r>
            <a:r>
              <a:rPr lang="ko-KR" altLang="en-US" sz="1200" smtClean="0">
                <a:solidFill>
                  <a:schemeClr val="tx1"/>
                </a:solidFill>
              </a:rPr>
              <a:t>입력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200472" y="4963570"/>
            <a:ext cx="3456384" cy="1533056"/>
          </a:xfrm>
          <a:prstGeom prst="flowChartAlternateProcess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테이블에서 검색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smtClean="0">
                <a:solidFill>
                  <a:schemeClr val="tx1"/>
                </a:solidFill>
              </a:rPr>
              <a:t>폴더 검색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solidFill>
                  <a:schemeClr val="tx1"/>
                </a:solidFill>
              </a:rPr>
              <a:t>현재 표시된 테이블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smtClean="0">
                <a:solidFill>
                  <a:schemeClr val="tx1"/>
                </a:solidFill>
              </a:rPr>
              <a:t>폴더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ko-KR" altLang="en-US" sz="1200" smtClean="0">
                <a:solidFill>
                  <a:schemeClr val="tx1"/>
                </a:solidFill>
              </a:rPr>
              <a:t>내에서 특정 항목을 키워드 검색 및 필터할 수 있다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    EX&gt; </a:t>
            </a:r>
            <a:r>
              <a:rPr lang="ko-KR" altLang="en-US" sz="1200" smtClean="0">
                <a:solidFill>
                  <a:schemeClr val="tx1"/>
                </a:solidFill>
              </a:rPr>
              <a:t>검색 키워드 </a:t>
            </a:r>
            <a:r>
              <a:rPr lang="en-US" altLang="ko-KR" sz="1200" dirty="0" smtClean="0">
                <a:solidFill>
                  <a:schemeClr val="tx1"/>
                </a:solidFill>
              </a:rPr>
              <a:t>- piston </a:t>
            </a:r>
            <a:r>
              <a:rPr lang="ko-KR" altLang="en-US" sz="1200" smtClean="0">
                <a:solidFill>
                  <a:schemeClr val="tx1"/>
                </a:solidFill>
              </a:rPr>
              <a:t>입력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47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3-9.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작업 공간으로 가져오기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60" y="1341594"/>
            <a:ext cx="7479556" cy="5111742"/>
          </a:xfrm>
          <a:prstGeom prst="rect">
            <a:avLst/>
          </a:prstGeom>
        </p:spPr>
      </p:pic>
      <p:sp>
        <p:nvSpPr>
          <p:cNvPr id="14" name="순서도: 대체 처리 13"/>
          <p:cNvSpPr/>
          <p:nvPr/>
        </p:nvSpPr>
        <p:spPr>
          <a:xfrm>
            <a:off x="2000672" y="3573016"/>
            <a:ext cx="360040" cy="20162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2792760" y="4581128"/>
            <a:ext cx="1872208" cy="720080"/>
          </a:xfrm>
          <a:prstGeom prst="wedgeRectCallout">
            <a:avLst>
              <a:gd name="adj1" fmla="val -72996"/>
              <a:gd name="adj2" fmla="val 148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동일 이름의 파일이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이미 서버에 있는 상태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1568624" y="3140968"/>
            <a:ext cx="288032" cy="50405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2722041" y="2420888"/>
            <a:ext cx="1872208" cy="720080"/>
          </a:xfrm>
          <a:prstGeom prst="wedgeRectCallout">
            <a:avLst>
              <a:gd name="adj1" fmla="val -99451"/>
              <a:gd name="adj2" fmla="val 7424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동일 이름의 파일이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서버에 없으므로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신규 파일로 인식 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18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smtClean="0"/>
              <a:t>작업 공간에서 작업하기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3-9. </a:t>
            </a:r>
            <a:r>
              <a:rPr lang="ko-KR" altLang="en-US" sz="1600" b="1">
                <a:solidFill>
                  <a:prstClr val="black"/>
                </a:solidFill>
                <a:latin typeface="맑은 고딕"/>
                <a:ea typeface="맑은 고딕"/>
              </a:rPr>
              <a:t>작업 공간으로 가져오기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27" y="1484784"/>
            <a:ext cx="4926053" cy="3623295"/>
          </a:xfrm>
          <a:prstGeom prst="rect">
            <a:avLst/>
          </a:prstGeom>
        </p:spPr>
      </p:pic>
      <p:sp>
        <p:nvSpPr>
          <p:cNvPr id="14" name="순서도: 대체 처리 13"/>
          <p:cNvSpPr/>
          <p:nvPr/>
        </p:nvSpPr>
        <p:spPr>
          <a:xfrm>
            <a:off x="2936776" y="3163863"/>
            <a:ext cx="360040" cy="83979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4808984" y="2936391"/>
            <a:ext cx="3053844" cy="720080"/>
          </a:xfrm>
          <a:prstGeom prst="wedgeRectCallout">
            <a:avLst>
              <a:gd name="adj1" fmla="val -72996"/>
              <a:gd name="adj2" fmla="val 148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서버의 데이터를 우선하여 사용함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즉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 Import </a:t>
            </a:r>
            <a:r>
              <a:rPr lang="ko-KR" altLang="en-US" sz="1050" b="1" smtClean="0">
                <a:solidFill>
                  <a:schemeClr val="tx1"/>
                </a:solidFill>
              </a:rPr>
              <a:t>하지 않고 서버의 것으로 대체 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3440832" y="2371775"/>
            <a:ext cx="288032" cy="28803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3684504" y="4329229"/>
            <a:ext cx="3140703" cy="720080"/>
          </a:xfrm>
          <a:prstGeom prst="wedgeRectCallout">
            <a:avLst>
              <a:gd name="adj1" fmla="val -66539"/>
              <a:gd name="adj2" fmla="val 1339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로컬 데이터를 우선으로 사용함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서버의 데이터가 수정된 것으로 고려하여 로컬의 데이터가 작업 공간으로 저장 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1" name="순서도: 대체 처리 10"/>
          <p:cNvSpPr/>
          <p:nvPr/>
        </p:nvSpPr>
        <p:spPr>
          <a:xfrm>
            <a:off x="3832895" y="2371775"/>
            <a:ext cx="288032" cy="28803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2936776" y="4171975"/>
            <a:ext cx="360040" cy="83979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" name="꺾인 연결선 3"/>
          <p:cNvCxnSpPr>
            <a:stCxn id="11" idx="3"/>
            <a:endCxn id="14" idx="3"/>
          </p:cNvCxnSpPr>
          <p:nvPr/>
        </p:nvCxnSpPr>
        <p:spPr>
          <a:xfrm flipH="1">
            <a:off x="3296816" y="2515791"/>
            <a:ext cx="824111" cy="1067969"/>
          </a:xfrm>
          <a:prstGeom prst="bentConnector3">
            <a:avLst>
              <a:gd name="adj1" fmla="val -277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9" idx="1"/>
            <a:endCxn id="17" idx="1"/>
          </p:cNvCxnSpPr>
          <p:nvPr/>
        </p:nvCxnSpPr>
        <p:spPr>
          <a:xfrm rot="10800000" flipV="1">
            <a:off x="2936776" y="2515790"/>
            <a:ext cx="504056" cy="2076081"/>
          </a:xfrm>
          <a:prstGeom prst="bentConnector3">
            <a:avLst>
              <a:gd name="adj1" fmla="val 1453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720" y="5406379"/>
            <a:ext cx="5553075" cy="1085850"/>
          </a:xfrm>
          <a:prstGeom prst="rect">
            <a:avLst/>
          </a:prstGeom>
        </p:spPr>
      </p:pic>
      <p:sp>
        <p:nvSpPr>
          <p:cNvPr id="29" name="순서도: 대체 처리 28"/>
          <p:cNvSpPr/>
          <p:nvPr/>
        </p:nvSpPr>
        <p:spPr>
          <a:xfrm>
            <a:off x="3892550" y="6093296"/>
            <a:ext cx="844426" cy="29480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30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0. </a:t>
            </a:r>
            <a:r>
              <a:rPr lang="ko-KR" altLang="en-US" sz="1800" dirty="0"/>
              <a:t>목차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작업 절차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각형 9"/>
          <p:cNvSpPr/>
          <p:nvPr/>
        </p:nvSpPr>
        <p:spPr>
          <a:xfrm>
            <a:off x="272480" y="1340768"/>
            <a:ext cx="2340000" cy="576000"/>
          </a:xfrm>
          <a:prstGeom prst="homePlat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환경 구성 및 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UI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2558824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2.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 시작하기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34639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lt"/>
              </a:rPr>
              <a:t>3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</a:t>
            </a:r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공간에서</a:t>
            </a:r>
            <a:endParaRPr lang="en-US" altLang="ko-KR" sz="16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작업하기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7300292" y="1340768"/>
            <a:ext cx="2340000" cy="576000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j-lt"/>
              </a:rPr>
              <a:t>4. </a:t>
            </a:r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서버에</a:t>
            </a:r>
            <a:endParaRPr lang="en-US" altLang="ko-KR" sz="16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j-lt"/>
              </a:rPr>
              <a:t>저장하기</a:t>
            </a:r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272480" y="206084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1-1. </a:t>
            </a:r>
            <a:r>
              <a:rPr lang="ko-KR" altLang="en-US" sz="1200" dirty="0" smtClean="0">
                <a:solidFill>
                  <a:schemeClr val="tx1"/>
                </a:solidFill>
              </a:rPr>
              <a:t>메인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272480" y="256279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1-2.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 </a:t>
            </a:r>
            <a:r>
              <a:rPr lang="en-US" altLang="ko-KR" sz="1200" dirty="0" smtClean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265101" y="306475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1-3. </a:t>
            </a:r>
            <a:r>
              <a:rPr lang="ko-KR" altLang="en-US" sz="1200" dirty="0" smtClean="0">
                <a:solidFill>
                  <a:schemeClr val="tx1"/>
                </a:solidFill>
              </a:rPr>
              <a:t>공통 </a:t>
            </a:r>
            <a:r>
              <a:rPr lang="ko-KR" altLang="en-US" sz="1200" dirty="0">
                <a:solidFill>
                  <a:schemeClr val="tx1"/>
                </a:solidFill>
              </a:rPr>
              <a:t>공간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272480" y="356670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1-4. </a:t>
            </a:r>
            <a:r>
              <a:rPr lang="ko-KR" altLang="en-US" sz="1200" dirty="0" smtClean="0">
                <a:solidFill>
                  <a:schemeClr val="tx1"/>
                </a:solidFill>
              </a:rPr>
              <a:t>세부 정보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순서도: 대체 처리 39"/>
          <p:cNvSpPr/>
          <p:nvPr/>
        </p:nvSpPr>
        <p:spPr>
          <a:xfrm>
            <a:off x="272480" y="406865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1-5. </a:t>
            </a:r>
            <a:r>
              <a:rPr lang="ko-KR" altLang="en-US" sz="1200" dirty="0" smtClean="0">
                <a:solidFill>
                  <a:schemeClr val="tx1"/>
                </a:solidFill>
              </a:rPr>
              <a:t>유형 검색 및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indent="361950"/>
            <a:r>
              <a:rPr lang="ko-KR" altLang="en-US" sz="1200" dirty="0" smtClean="0">
                <a:solidFill>
                  <a:schemeClr val="tx1"/>
                </a:solidFill>
              </a:rPr>
              <a:t>테이블에서 검색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순서도: 대체 처리 40"/>
          <p:cNvSpPr/>
          <p:nvPr/>
        </p:nvSpPr>
        <p:spPr>
          <a:xfrm>
            <a:off x="272480" y="4570603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1-6.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체크인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 아웃 이해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순서도: 대체 처리 41"/>
          <p:cNvSpPr/>
          <p:nvPr/>
        </p:nvSpPr>
        <p:spPr>
          <a:xfrm>
            <a:off x="265101" y="50725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1-7. </a:t>
            </a:r>
            <a:r>
              <a:rPr lang="ko-KR" altLang="en-US" sz="1200" dirty="0" smtClean="0">
                <a:solidFill>
                  <a:schemeClr val="tx1"/>
                </a:solidFill>
              </a:rPr>
              <a:t>버전의 이해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265101" y="5574505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1-8. </a:t>
            </a:r>
            <a:r>
              <a:rPr lang="ko-KR" altLang="en-US" sz="1200" dirty="0" smtClean="0">
                <a:solidFill>
                  <a:schemeClr val="tx1"/>
                </a:solidFill>
              </a:rPr>
              <a:t>기본 환경 구성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순서도: 대체 처리 43"/>
          <p:cNvSpPr/>
          <p:nvPr/>
        </p:nvSpPr>
        <p:spPr>
          <a:xfrm>
            <a:off x="272480" y="607645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1-9. PDM </a:t>
            </a:r>
            <a:r>
              <a:rPr lang="ko-KR" altLang="en-US" sz="1200" dirty="0" smtClean="0">
                <a:solidFill>
                  <a:schemeClr val="tx1"/>
                </a:solidFill>
              </a:rPr>
              <a:t>소개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2648824" y="2060847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-1. </a:t>
            </a:r>
            <a:r>
              <a:rPr lang="ko-KR" altLang="en-US" sz="1200" dirty="0" smtClean="0">
                <a:solidFill>
                  <a:schemeClr val="tx1"/>
                </a:solidFill>
              </a:rPr>
              <a:t>서버 접속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순서도: 대체 처리 45"/>
          <p:cNvSpPr/>
          <p:nvPr/>
        </p:nvSpPr>
        <p:spPr>
          <a:xfrm>
            <a:off x="2648824" y="256279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 생성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2641445" y="306474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-3.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검색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2648824" y="356670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2-4. </a:t>
            </a:r>
            <a:r>
              <a:rPr lang="ko-KR" altLang="en-US" sz="1200" dirty="0" smtClean="0">
                <a:solidFill>
                  <a:schemeClr val="tx1"/>
                </a:solidFill>
              </a:rPr>
              <a:t>파일 상세 정보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2648824" y="406865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2-5.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공간에 추가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순서도: 대체 처리 49"/>
          <p:cNvSpPr/>
          <p:nvPr/>
        </p:nvSpPr>
        <p:spPr>
          <a:xfrm>
            <a:off x="2648824" y="457060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2-6.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 아웃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순서도: 대체 처리 50"/>
          <p:cNvSpPr/>
          <p:nvPr/>
        </p:nvSpPr>
        <p:spPr>
          <a:xfrm>
            <a:off x="2644870" y="50725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2-7. </a:t>
            </a:r>
            <a:r>
              <a:rPr lang="ko-KR" altLang="en-US" sz="1200" dirty="0" smtClean="0">
                <a:solidFill>
                  <a:schemeClr val="tx1"/>
                </a:solidFill>
              </a:rPr>
              <a:t>뷰 디스플레이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5025168" y="204524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3-1. </a:t>
            </a:r>
            <a:r>
              <a:rPr lang="ko-KR" altLang="en-US" sz="1200" dirty="0" smtClean="0">
                <a:solidFill>
                  <a:schemeClr val="tx1"/>
                </a:solidFill>
              </a:rPr>
              <a:t>속성 편집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5025168" y="2549146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dirty="0" smtClean="0">
                <a:solidFill>
                  <a:schemeClr val="tx1"/>
                </a:solidFill>
              </a:rPr>
              <a:t>업데이트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5017789" y="305304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3-3. </a:t>
            </a:r>
            <a:r>
              <a:rPr lang="ko-KR" altLang="en-US" sz="1200" dirty="0" smtClean="0">
                <a:solidFill>
                  <a:schemeClr val="tx1"/>
                </a:solidFill>
              </a:rPr>
              <a:t>저장하고 업로드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025168" y="355695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3-4. </a:t>
            </a:r>
            <a:r>
              <a:rPr lang="ko-KR" altLang="en-US" sz="1200" dirty="0" smtClean="0">
                <a:solidFill>
                  <a:schemeClr val="tx1"/>
                </a:solidFill>
              </a:rPr>
              <a:t>다른 이름으로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025168" y="4060852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3-5.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체크아웃 및 계속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5025168" y="45647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-6. </a:t>
            </a:r>
            <a:r>
              <a:rPr lang="ko-KR" altLang="en-US" sz="1200" dirty="0" smtClean="0">
                <a:solidFill>
                  <a:schemeClr val="tx1"/>
                </a:solidFill>
              </a:rPr>
              <a:t>파일 잠그기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5024639" y="5068656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-7. </a:t>
            </a:r>
            <a:r>
              <a:rPr lang="ko-KR" altLang="en-US" sz="1200" dirty="0" smtClean="0">
                <a:solidFill>
                  <a:schemeClr val="tx1"/>
                </a:solidFill>
              </a:rPr>
              <a:t>체크아웃 명령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취소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순서도: 대체 처리 63"/>
          <p:cNvSpPr/>
          <p:nvPr/>
        </p:nvSpPr>
        <p:spPr>
          <a:xfrm>
            <a:off x="5024639" y="557255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-8.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공간에서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61950"/>
            <a:r>
              <a:rPr lang="ko-KR" altLang="en-US" sz="1200" dirty="0" smtClean="0">
                <a:solidFill>
                  <a:schemeClr val="tx1"/>
                </a:solidFill>
              </a:rPr>
              <a:t>객체 제거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순서도: 대체 처리 65"/>
          <p:cNvSpPr/>
          <p:nvPr/>
        </p:nvSpPr>
        <p:spPr>
          <a:xfrm>
            <a:off x="5017789" y="607645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-9. </a:t>
            </a:r>
            <a:r>
              <a:rPr lang="ko-KR" altLang="en-US" sz="1200" dirty="0" smtClean="0">
                <a:solidFill>
                  <a:schemeClr val="tx1"/>
                </a:solidFill>
              </a:rPr>
              <a:t>작업 공간에서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indent="361950"/>
            <a:r>
              <a:rPr lang="ko-KR" altLang="en-US" sz="1200" dirty="0" smtClean="0">
                <a:solidFill>
                  <a:schemeClr val="tx1"/>
                </a:solidFill>
              </a:rPr>
              <a:t>가져오기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내보내기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순서도: 대체 처리 66"/>
          <p:cNvSpPr/>
          <p:nvPr/>
        </p:nvSpPr>
        <p:spPr>
          <a:xfrm>
            <a:off x="7401512" y="2060847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체크인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7401512" y="2561628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개정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7394133" y="3062409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-3.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상태 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7401512" y="3563190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-4.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임무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7401512" y="4063971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-5.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일반 문서 등록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7401512" y="4564754"/>
            <a:ext cx="2160000" cy="432000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-6. BOM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데이터 추출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809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4. </a:t>
            </a:r>
            <a:r>
              <a:rPr lang="ko-KR" altLang="en-US" sz="1800" smtClean="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4-1.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체크인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44488" y="2469088"/>
            <a:ext cx="9217024" cy="4128264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0472" y="1196752"/>
            <a:ext cx="9505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파일을 서버 공통 저장 공간에 등록한다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저장된 파일은 </a:t>
            </a: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내장 </a:t>
            </a:r>
            <a:r>
              <a:rPr lang="en-US" altLang="ko-KR" sz="1200" dirty="0" smtClean="0">
                <a:latin typeface="+mn-ea"/>
                <a:ea typeface="+mn-ea"/>
              </a:rPr>
              <a:t>Browser</a:t>
            </a:r>
            <a:r>
              <a:rPr lang="ko-KR" altLang="en-US" sz="1200" smtClean="0">
                <a:latin typeface="+mn-ea"/>
                <a:ea typeface="+mn-ea"/>
              </a:rPr>
              <a:t>에서만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업로드가 된 파일은 </a:t>
            </a: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내장 </a:t>
            </a:r>
            <a:r>
              <a:rPr lang="en-US" altLang="ko-KR" sz="1200" dirty="0" smtClean="0">
                <a:latin typeface="+mn-ea"/>
                <a:ea typeface="+mn-ea"/>
              </a:rPr>
              <a:t>Browser </a:t>
            </a:r>
            <a:r>
              <a:rPr lang="ko-KR" altLang="en-US" sz="1200" smtClean="0">
                <a:latin typeface="+mn-ea"/>
                <a:ea typeface="+mn-ea"/>
              </a:rPr>
              <a:t>및</a:t>
            </a:r>
            <a:r>
              <a:rPr lang="en-US" altLang="ko-KR" sz="1200" dirty="0" smtClean="0">
                <a:latin typeface="+mn-ea"/>
                <a:ea typeface="+mn-ea"/>
              </a:rPr>
              <a:t> Web</a:t>
            </a:r>
            <a:r>
              <a:rPr lang="ko-KR" altLang="en-US" sz="120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Browser</a:t>
            </a:r>
            <a:r>
              <a:rPr lang="ko-KR" altLang="en-US" sz="1200" smtClean="0">
                <a:latin typeface="+mn-ea"/>
                <a:ea typeface="+mn-ea"/>
              </a:rPr>
              <a:t>에서 가능하다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어셈블리 파일을 선택하면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하위 서브 어셈블리나 파트 파일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도면 파일을 자동으로 수집하여 체크인 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내부 메뉴 또는 </a:t>
            </a: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내장 </a:t>
            </a:r>
            <a:r>
              <a:rPr lang="en-US" altLang="ko-KR" sz="1200" dirty="0" smtClean="0">
                <a:latin typeface="+mn-ea"/>
                <a:ea typeface="+mn-ea"/>
              </a:rPr>
              <a:t>Browser</a:t>
            </a:r>
            <a:r>
              <a:rPr lang="ko-KR" altLang="en-US" sz="1200" smtClean="0">
                <a:latin typeface="+mn-ea"/>
                <a:ea typeface="+mn-ea"/>
              </a:rPr>
              <a:t>에서 사용 가능하지만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가급적 </a:t>
            </a:r>
            <a:r>
              <a:rPr lang="en-US" altLang="ko-KR" sz="1200" dirty="0" smtClean="0">
                <a:latin typeface="+mn-ea"/>
                <a:ea typeface="+mn-ea"/>
              </a:rPr>
              <a:t>Creo </a:t>
            </a:r>
            <a:r>
              <a:rPr lang="ko-KR" altLang="en-US" sz="1200" smtClean="0">
                <a:latin typeface="+mn-ea"/>
                <a:ea typeface="+mn-ea"/>
              </a:rPr>
              <a:t>내장 </a:t>
            </a:r>
            <a:r>
              <a:rPr lang="en-US" altLang="ko-KR" sz="1200" dirty="0" smtClean="0">
                <a:latin typeface="+mn-ea"/>
                <a:ea typeface="+mn-ea"/>
              </a:rPr>
              <a:t>Browser</a:t>
            </a:r>
            <a:r>
              <a:rPr lang="ko-KR" altLang="en-US" sz="1200" smtClean="0">
                <a:latin typeface="+mn-ea"/>
                <a:ea typeface="+mn-ea"/>
              </a:rPr>
              <a:t>에서 명령을 수행한다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708920"/>
            <a:ext cx="4629150" cy="24003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b="23667"/>
          <a:stretch/>
        </p:blipFill>
        <p:spPr>
          <a:xfrm>
            <a:off x="5745088" y="2708920"/>
            <a:ext cx="1562100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순서도: 대체 처리 24"/>
          <p:cNvSpPr/>
          <p:nvPr/>
        </p:nvSpPr>
        <p:spPr>
          <a:xfrm>
            <a:off x="5745088" y="4149080"/>
            <a:ext cx="1562100" cy="29480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1280592" y="3717032"/>
            <a:ext cx="288032" cy="29480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776536" y="4214316"/>
            <a:ext cx="3362300" cy="22956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622970" y="5181227"/>
            <a:ext cx="1809750" cy="336005"/>
          </a:xfrm>
          <a:prstGeom prst="wedgeRectCallout">
            <a:avLst>
              <a:gd name="adj1" fmla="val -30344"/>
              <a:gd name="adj2" fmla="val -28348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체크인 대상 파일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3044230" y="5197201"/>
            <a:ext cx="2052786" cy="824087"/>
          </a:xfrm>
          <a:prstGeom prst="wedgeRectCallout">
            <a:avLst>
              <a:gd name="adj1" fmla="val -32075"/>
              <a:gd name="adj2" fmla="val -149310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신규 파일 또는     수정된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파일이므로 체크인 할 수 있다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19" y="5414615"/>
            <a:ext cx="238125" cy="200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016" y="5438874"/>
            <a:ext cx="1524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87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4-1. </a:t>
            </a:r>
            <a:r>
              <a:rPr lang="ko-KR" altLang="en-US" sz="1600" b="1">
                <a:solidFill>
                  <a:prstClr val="black"/>
                </a:solidFill>
                <a:latin typeface="맑은 고딕"/>
                <a:ea typeface="맑은 고딕"/>
              </a:rPr>
              <a:t>체크인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244459"/>
            <a:ext cx="9217024" cy="5352893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340768"/>
            <a:ext cx="3781425" cy="2762250"/>
          </a:xfrm>
          <a:prstGeom prst="rect">
            <a:avLst/>
          </a:prstGeom>
        </p:spPr>
      </p:pic>
      <p:sp>
        <p:nvSpPr>
          <p:cNvPr id="21" name="순서도: 대체 처리 20"/>
          <p:cNvSpPr/>
          <p:nvPr/>
        </p:nvSpPr>
        <p:spPr>
          <a:xfrm>
            <a:off x="920552" y="2708920"/>
            <a:ext cx="288032" cy="29480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1928664" y="1340768"/>
            <a:ext cx="1809750" cy="696045"/>
          </a:xfrm>
          <a:prstGeom prst="wedgeRectCallout">
            <a:avLst>
              <a:gd name="adj1" fmla="val -94029"/>
              <a:gd name="adj2" fmla="val 15131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선택된 해당 파일과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관련된 드로잉 포함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2648743" y="3356992"/>
            <a:ext cx="1621185" cy="74602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2833539" y="2228899"/>
            <a:ext cx="1615405" cy="696045"/>
          </a:xfrm>
          <a:prstGeom prst="wedgeRectCallout">
            <a:avLst>
              <a:gd name="adj1" fmla="val -6534"/>
              <a:gd name="adj2" fmla="val 11984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어셈블리 하위의 모든 파트나 서브 어셈블리가 자동 선택 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629" y="3356992"/>
            <a:ext cx="4448175" cy="3009900"/>
          </a:xfrm>
          <a:prstGeom prst="rect">
            <a:avLst/>
          </a:prstGeom>
        </p:spPr>
      </p:pic>
      <p:sp>
        <p:nvSpPr>
          <p:cNvPr id="27" name="순서도: 대체 처리 26"/>
          <p:cNvSpPr/>
          <p:nvPr/>
        </p:nvSpPr>
        <p:spPr>
          <a:xfrm>
            <a:off x="6105128" y="4646364"/>
            <a:ext cx="288032" cy="29480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8337376" y="4941168"/>
            <a:ext cx="432048" cy="154543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5597300" y="2721893"/>
            <a:ext cx="1809750" cy="696045"/>
          </a:xfrm>
          <a:prstGeom prst="wedgeRectCallout">
            <a:avLst>
              <a:gd name="adj1" fmla="val -15608"/>
              <a:gd name="adj2" fmla="val 22931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선택된 파일의 체크인 폴더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위치 일괄 저장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7560641" y="2726085"/>
            <a:ext cx="1809750" cy="696045"/>
          </a:xfrm>
          <a:prstGeom prst="wedgeRectCallout">
            <a:avLst>
              <a:gd name="adj1" fmla="val -871"/>
              <a:gd name="adj2" fmla="val 279950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파일 개별로 체크인 폴더 위치 지정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003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4-1. </a:t>
            </a:r>
            <a:r>
              <a:rPr lang="ko-KR" altLang="en-US" sz="1600" b="1">
                <a:solidFill>
                  <a:prstClr val="black"/>
                </a:solidFill>
                <a:latin typeface="맑은 고딕"/>
                <a:ea typeface="맑은 고딕"/>
              </a:rPr>
              <a:t>체크인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916832"/>
            <a:ext cx="9217024" cy="4680520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060848"/>
            <a:ext cx="7825308" cy="380496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폴더 지정이 끝나면 </a:t>
            </a:r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ko-KR" altLang="en-US" sz="1200" smtClean="0">
                <a:latin typeface="+mn-ea"/>
                <a:ea typeface="+mn-ea"/>
              </a:rPr>
              <a:t>마침</a:t>
            </a:r>
            <a:r>
              <a:rPr lang="en-US" altLang="ko-KR" sz="1200" dirty="0" smtClean="0">
                <a:latin typeface="+mn-ea"/>
                <a:ea typeface="+mn-ea"/>
              </a:rPr>
              <a:t>] </a:t>
            </a:r>
            <a:r>
              <a:rPr lang="ko-KR" altLang="en-US" sz="1200" smtClean="0">
                <a:latin typeface="+mn-ea"/>
                <a:ea typeface="+mn-ea"/>
              </a:rPr>
              <a:t>명령을 클릭하여 체크인을 완료한다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체크인 과정이 진행되는지 확인하도록 한다 </a:t>
            </a:r>
            <a:r>
              <a:rPr lang="en-US" altLang="ko-KR" sz="1200" dirty="0" smtClean="0">
                <a:latin typeface="+mn-ea"/>
                <a:ea typeface="+mn-ea"/>
              </a:rPr>
              <a:t>(Creo </a:t>
            </a:r>
            <a:r>
              <a:rPr lang="ko-KR" altLang="en-US" sz="1200" smtClean="0">
                <a:latin typeface="+mn-ea"/>
                <a:ea typeface="+mn-ea"/>
              </a:rPr>
              <a:t>창 하단 메시지 영역에서 진행 상태 확인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98" y="5877272"/>
            <a:ext cx="4591050" cy="65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순서도: 대체 처리 18"/>
          <p:cNvSpPr/>
          <p:nvPr/>
        </p:nvSpPr>
        <p:spPr>
          <a:xfrm>
            <a:off x="7113239" y="5589240"/>
            <a:ext cx="792089" cy="28803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3368824" y="2771080"/>
            <a:ext cx="4783757" cy="696045"/>
          </a:xfrm>
          <a:prstGeom prst="wedgeRectCallout">
            <a:avLst>
              <a:gd name="adj1" fmla="val -69652"/>
              <a:gd name="adj2" fmla="val 5826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체크인 옵션을 선택한다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3296816" y="4737162"/>
            <a:ext cx="2983557" cy="696045"/>
          </a:xfrm>
          <a:prstGeom prst="wedgeRectCallout">
            <a:avLst>
              <a:gd name="adj1" fmla="val -39276"/>
              <a:gd name="adj2" fmla="val 11984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Creo </a:t>
            </a:r>
            <a:r>
              <a:rPr lang="ko-KR" altLang="en-US" sz="1050" b="1" smtClean="0">
                <a:solidFill>
                  <a:schemeClr val="tx1"/>
                </a:solidFill>
              </a:rPr>
              <a:t>하단 메시지 영역에서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진행 상황 확인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57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4-1. </a:t>
            </a:r>
            <a:r>
              <a:rPr lang="ko-KR" altLang="en-US" sz="1600" b="1">
                <a:solidFill>
                  <a:prstClr val="black"/>
                </a:solidFill>
                <a:latin typeface="맑은 고딕"/>
                <a:ea typeface="맑은 고딕"/>
              </a:rPr>
              <a:t>체크인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체크인 전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smtClean="0">
                <a:latin typeface="+mn-ea"/>
                <a:ea typeface="+mn-ea"/>
              </a:rPr>
              <a:t>후 상황을 비교하면 데이터의 현 상황을 알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5" y="2404414"/>
            <a:ext cx="4194684" cy="29688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625" y="2404414"/>
            <a:ext cx="4538871" cy="2983720"/>
          </a:xfrm>
          <a:prstGeom prst="rect">
            <a:avLst/>
          </a:prstGeom>
        </p:spPr>
      </p:pic>
      <p:sp>
        <p:nvSpPr>
          <p:cNvPr id="14" name="순서도: 수행의 시작/종료 13"/>
          <p:cNvSpPr/>
          <p:nvPr/>
        </p:nvSpPr>
        <p:spPr>
          <a:xfrm>
            <a:off x="491878" y="1732026"/>
            <a:ext cx="1224136" cy="3895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solidFill>
                  <a:prstClr val="black"/>
                </a:solidFill>
                <a:latin typeface="맑은 고딕"/>
                <a:ea typeface="맑은 고딕"/>
              </a:rPr>
              <a:t>체크인 전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4808984" y="1725949"/>
            <a:ext cx="1224136" cy="3895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체크인 후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2578951" y="3809896"/>
            <a:ext cx="792089" cy="141930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7185247" y="3933056"/>
            <a:ext cx="792089" cy="141930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3944888" y="5877272"/>
            <a:ext cx="2529334" cy="576064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체크인 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200" b="1" smtClean="0">
                <a:solidFill>
                  <a:schemeClr val="tx1"/>
                </a:solidFill>
              </a:rPr>
              <a:t>후를 비교하면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상태 값이 모두 사라짐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" name="꺾인 연결선 8"/>
          <p:cNvCxnSpPr>
            <a:stCxn id="18" idx="2"/>
            <a:endCxn id="25" idx="1"/>
          </p:cNvCxnSpPr>
          <p:nvPr/>
        </p:nvCxnSpPr>
        <p:spPr>
          <a:xfrm rot="16200000" flipH="1">
            <a:off x="2991890" y="5212305"/>
            <a:ext cx="936105" cy="96989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4" idx="2"/>
            <a:endCxn id="25" idx="3"/>
          </p:cNvCxnSpPr>
          <p:nvPr/>
        </p:nvCxnSpPr>
        <p:spPr>
          <a:xfrm rot="5400000">
            <a:off x="6621285" y="5205296"/>
            <a:ext cx="812945" cy="1107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181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4-1.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-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실패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916832"/>
            <a:ext cx="9217024" cy="4680520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체크인에 실패할 경우 실패 메시지를 확인하고 오류 상황을 확인한다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이벤트 관리자에서 자세한 오류 내용을 확인하고 해결 후 재시도한다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060848"/>
            <a:ext cx="6134100" cy="3143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2564904"/>
            <a:ext cx="4392488" cy="28793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968" y="3933056"/>
            <a:ext cx="4738029" cy="2593157"/>
          </a:xfrm>
          <a:prstGeom prst="rect">
            <a:avLst/>
          </a:prstGeom>
        </p:spPr>
      </p:pic>
      <p:sp>
        <p:nvSpPr>
          <p:cNvPr id="15" name="사각형 설명선 14"/>
          <p:cNvSpPr/>
          <p:nvPr/>
        </p:nvSpPr>
        <p:spPr>
          <a:xfrm>
            <a:off x="6177136" y="2771080"/>
            <a:ext cx="1975445" cy="369889"/>
          </a:xfrm>
          <a:prstGeom prst="wedgeRectCallout">
            <a:avLst>
              <a:gd name="adj1" fmla="val -30114"/>
              <a:gd name="adj2" fmla="val -17092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체크인 상황 표시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3553619" y="2939937"/>
            <a:ext cx="1327373" cy="369889"/>
          </a:xfrm>
          <a:prstGeom prst="wedgeRectCallout">
            <a:avLst>
              <a:gd name="adj1" fmla="val -35855"/>
              <a:gd name="adj2" fmla="val 13036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충돌 보기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44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4-2.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개정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PDMLink</a:t>
            </a:r>
            <a:r>
              <a:rPr lang="ko-KR" altLang="en-US" sz="1200" smtClean="0">
                <a:latin typeface="+mn-ea"/>
                <a:ea typeface="+mn-ea"/>
              </a:rPr>
              <a:t>에서 개정이 되면 </a:t>
            </a:r>
            <a:r>
              <a:rPr lang="en-US" altLang="ko-KR" sz="1200" dirty="0" smtClean="0">
                <a:latin typeface="+mn-ea"/>
                <a:ea typeface="+mn-ea"/>
              </a:rPr>
              <a:t>Revision</a:t>
            </a:r>
            <a:r>
              <a:rPr lang="ko-KR" altLang="en-US" sz="1200" smtClean="0">
                <a:latin typeface="+mn-ea"/>
                <a:ea typeface="+mn-ea"/>
              </a:rPr>
              <a:t>이 증가한다 </a:t>
            </a:r>
            <a:r>
              <a:rPr lang="en-US" altLang="ko-KR" sz="1200" dirty="0" smtClean="0">
                <a:latin typeface="+mn-ea"/>
                <a:ea typeface="+mn-ea"/>
              </a:rPr>
              <a:t>(A.2 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 B.1 ~ B.5  C1)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4568" y="1802577"/>
            <a:ext cx="116891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3600" u="sng" dirty="0" smtClean="0">
                <a:latin typeface="+mn-ea"/>
                <a:ea typeface="+mn-ea"/>
              </a:rPr>
              <a:t>A</a:t>
            </a:r>
            <a:r>
              <a:rPr lang="en-US" altLang="ko-KR" sz="3600" dirty="0" smtClean="0">
                <a:latin typeface="+mn-ea"/>
                <a:ea typeface="+mn-ea"/>
              </a:rPr>
              <a:t> . </a:t>
            </a:r>
            <a:r>
              <a:rPr lang="en-US" altLang="ko-KR" sz="3600" u="sng" dirty="0" smtClean="0">
                <a:latin typeface="+mn-ea"/>
                <a:ea typeface="+mn-ea"/>
              </a:rPr>
              <a:t>1</a:t>
            </a:r>
            <a:endParaRPr lang="ko-KR" altLang="en-US" sz="3600" u="sng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3353" y="2738681"/>
            <a:ext cx="1142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개정</a:t>
            </a:r>
            <a:endParaRPr lang="en-US" altLang="ko-KR" sz="16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 algn="ctr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(Revision)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1064568" y="2378641"/>
            <a:ext cx="216024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894584" y="2772217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600" b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이터레이션</a:t>
            </a:r>
            <a:endParaRPr lang="en-US" altLang="ko-KR" sz="16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 algn="ctr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(Iteration)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0" name="직선 화살표 연결선 19"/>
          <p:cNvCxnSpPr>
            <a:endCxn id="19" idx="0"/>
          </p:cNvCxnSpPr>
          <p:nvPr/>
        </p:nvCxnSpPr>
        <p:spPr>
          <a:xfrm>
            <a:off x="2000672" y="2378641"/>
            <a:ext cx="499206" cy="393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669085" y="1796813"/>
            <a:ext cx="116891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atin typeface="+mn-ea"/>
                <a:ea typeface="+mn-ea"/>
              </a:rPr>
              <a:t>A . 5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51935" y="1660302"/>
            <a:ext cx="832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…..</a:t>
            </a:r>
            <a:endParaRPr lang="ko-KR" altLang="en-US" sz="3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13040" y="1791435"/>
            <a:ext cx="113364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atin typeface="+mn-ea"/>
                <a:ea typeface="+mn-ea"/>
              </a:rPr>
              <a:t>B . 1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08688" y="1802576"/>
            <a:ext cx="113364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atin typeface="+mn-ea"/>
                <a:ea typeface="+mn-ea"/>
              </a:rPr>
              <a:t>B . 4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96351" y="1660302"/>
            <a:ext cx="832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…..</a:t>
            </a:r>
            <a:endParaRPr lang="ko-KR" altLang="en-US" sz="3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3085583" y="2544890"/>
            <a:ext cx="1641751" cy="291830"/>
          </a:xfrm>
          <a:prstGeom prst="wedgeRectCallout">
            <a:avLst>
              <a:gd name="adj1" fmla="val -58704"/>
              <a:gd name="adj2" fmla="val -16411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개정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없이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체크인 횟수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1" idx="3"/>
            <a:endCxn id="23" idx="1"/>
          </p:cNvCxnSpPr>
          <p:nvPr/>
        </p:nvCxnSpPr>
        <p:spPr>
          <a:xfrm flipV="1">
            <a:off x="4837995" y="2114601"/>
            <a:ext cx="475045" cy="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 설명선 27"/>
          <p:cNvSpPr/>
          <p:nvPr/>
        </p:nvSpPr>
        <p:spPr>
          <a:xfrm>
            <a:off x="4953000" y="2885153"/>
            <a:ext cx="1641751" cy="291830"/>
          </a:xfrm>
          <a:prstGeom prst="wedgeRectCallout">
            <a:avLst>
              <a:gd name="adj1" fmla="val -44780"/>
              <a:gd name="adj2" fmla="val -28814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A</a:t>
            </a:r>
            <a:r>
              <a:rPr lang="ko-KR" altLang="en-US" sz="1050" b="1" smtClean="0">
                <a:solidFill>
                  <a:schemeClr val="tx1"/>
                </a:solidFill>
              </a:rPr>
              <a:t>에서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B</a:t>
            </a:r>
            <a:r>
              <a:rPr lang="ko-KR" altLang="en-US" sz="1050" b="1" smtClean="0">
                <a:solidFill>
                  <a:schemeClr val="tx1"/>
                </a:solidFill>
              </a:rPr>
              <a:t>로 개정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7294091" y="2549139"/>
            <a:ext cx="1641751" cy="291830"/>
          </a:xfrm>
          <a:prstGeom prst="wedgeRectCallout">
            <a:avLst>
              <a:gd name="adj1" fmla="val -58704"/>
              <a:gd name="adj2" fmla="val -16411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개정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없이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체크인 횟수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51" y="2944190"/>
            <a:ext cx="416889" cy="3496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67" y="3717032"/>
            <a:ext cx="4416775" cy="1827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194" y="3689830"/>
            <a:ext cx="2348086" cy="2194949"/>
          </a:xfrm>
          <a:prstGeom prst="rect">
            <a:avLst/>
          </a:prstGeom>
        </p:spPr>
      </p:pic>
      <p:sp>
        <p:nvSpPr>
          <p:cNvPr id="31" name="순서도: 대체 처리 30"/>
          <p:cNvSpPr/>
          <p:nvPr/>
        </p:nvSpPr>
        <p:spPr>
          <a:xfrm>
            <a:off x="2360711" y="4797151"/>
            <a:ext cx="288033" cy="28803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순서도: 대체 처리 31"/>
          <p:cNvSpPr/>
          <p:nvPr/>
        </p:nvSpPr>
        <p:spPr>
          <a:xfrm>
            <a:off x="6609183" y="5301207"/>
            <a:ext cx="864097" cy="28803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순서도: 대체 처리 32"/>
          <p:cNvSpPr/>
          <p:nvPr/>
        </p:nvSpPr>
        <p:spPr>
          <a:xfrm>
            <a:off x="5168974" y="4416163"/>
            <a:ext cx="1368202" cy="28803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2936776" y="4361306"/>
            <a:ext cx="1641751" cy="291830"/>
          </a:xfrm>
          <a:prstGeom prst="wedgeRectCallout">
            <a:avLst>
              <a:gd name="adj1" fmla="val -71468"/>
              <a:gd name="adj2" fmla="val 11005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개정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단축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아이콘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6458226" y="5953033"/>
            <a:ext cx="3031278" cy="576064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Browser</a:t>
            </a:r>
            <a:r>
              <a:rPr lang="ko-KR" altLang="en-US" sz="1200" b="1" smtClean="0">
                <a:solidFill>
                  <a:schemeClr val="tx1"/>
                </a:solidFill>
              </a:rPr>
              <a:t>에서 하거나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Creo</a:t>
            </a:r>
            <a:r>
              <a:rPr lang="ko-KR" altLang="en-US" sz="1200" b="1" smtClean="0">
                <a:solidFill>
                  <a:schemeClr val="tx1"/>
                </a:solidFill>
              </a:rPr>
              <a:t>에서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모델 수정 시 선택할 수 있다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78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4-2.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개정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PDMLink</a:t>
            </a:r>
            <a:r>
              <a:rPr lang="ko-KR" altLang="en-US" sz="1200" smtClean="0">
                <a:latin typeface="+mn-ea"/>
                <a:ea typeface="+mn-ea"/>
              </a:rPr>
              <a:t>에서 개정이 되면 </a:t>
            </a:r>
            <a:r>
              <a:rPr lang="en-US" altLang="ko-KR" sz="1200" dirty="0" smtClean="0">
                <a:latin typeface="+mn-ea"/>
                <a:ea typeface="+mn-ea"/>
              </a:rPr>
              <a:t>Revision</a:t>
            </a:r>
            <a:r>
              <a:rPr lang="ko-KR" altLang="en-US" sz="1200" smtClean="0">
                <a:latin typeface="+mn-ea"/>
                <a:ea typeface="+mn-ea"/>
              </a:rPr>
              <a:t>이 증가한다 </a:t>
            </a:r>
            <a:r>
              <a:rPr lang="en-US" altLang="ko-KR" sz="1200" dirty="0" smtClean="0">
                <a:latin typeface="+mn-ea"/>
                <a:ea typeface="+mn-ea"/>
              </a:rPr>
              <a:t>(A.2 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 B.1 ~ B.5  C1)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54" y="1908770"/>
            <a:ext cx="6924675" cy="4400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752" y="2204864"/>
            <a:ext cx="361950" cy="228600"/>
          </a:xfrm>
          <a:prstGeom prst="rect">
            <a:avLst/>
          </a:prstGeom>
        </p:spPr>
      </p:pic>
      <p:sp>
        <p:nvSpPr>
          <p:cNvPr id="36" name="순서도: 대체 처리 35"/>
          <p:cNvSpPr/>
          <p:nvPr/>
        </p:nvSpPr>
        <p:spPr>
          <a:xfrm>
            <a:off x="3008784" y="5010150"/>
            <a:ext cx="1872208" cy="2381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2720752" y="2204864"/>
            <a:ext cx="361950" cy="2381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1352600" y="2564904"/>
            <a:ext cx="361950" cy="374441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9" name="꺾인 연결선 38"/>
          <p:cNvCxnSpPr>
            <a:stCxn id="38" idx="3"/>
            <a:endCxn id="37" idx="1"/>
          </p:cNvCxnSpPr>
          <p:nvPr/>
        </p:nvCxnSpPr>
        <p:spPr>
          <a:xfrm flipV="1">
            <a:off x="1714550" y="2323927"/>
            <a:ext cx="1006202" cy="211318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7" idx="2"/>
            <a:endCxn id="36" idx="0"/>
          </p:cNvCxnSpPr>
          <p:nvPr/>
        </p:nvCxnSpPr>
        <p:spPr>
          <a:xfrm rot="16200000" flipH="1">
            <a:off x="2139727" y="3204988"/>
            <a:ext cx="2567161" cy="104316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02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30577"/>
          <a:stretch/>
        </p:blipFill>
        <p:spPr>
          <a:xfrm>
            <a:off x="5741549" y="2903562"/>
            <a:ext cx="2307795" cy="2857500"/>
          </a:xfrm>
          <a:prstGeom prst="rect">
            <a:avLst/>
          </a:prstGeom>
        </p:spPr>
      </p:pic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1-6.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체크아웃의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2123786"/>
            <a:ext cx="3986611" cy="4113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970" y="2903562"/>
            <a:ext cx="1562100" cy="3333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488" y="5085184"/>
            <a:ext cx="1143000" cy="5715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78104" y="6309320"/>
            <a:ext cx="3163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모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델 트리에서 체크인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체크 아웃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632520" y="1124744"/>
            <a:ext cx="7776864" cy="90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파일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   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   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자동 체크인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파일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/    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   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체크아웃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파일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   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   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개정 및 체크아웃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331880" y="6309320"/>
            <a:ext cx="2319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체크 아웃 메뉴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696" y="1203524"/>
            <a:ext cx="219646" cy="205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6887" y="1500579"/>
            <a:ext cx="199455" cy="199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8582" y="1791615"/>
            <a:ext cx="184585" cy="17799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970" y="1203525"/>
            <a:ext cx="219646" cy="2054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970" y="1481008"/>
            <a:ext cx="219646" cy="2054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970" y="1758491"/>
            <a:ext cx="219646" cy="2054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072680" y="2903562"/>
            <a:ext cx="2304256" cy="741462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499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4-2.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개정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PDMLink</a:t>
            </a:r>
            <a:r>
              <a:rPr lang="ko-KR" altLang="en-US" sz="1200" smtClean="0">
                <a:latin typeface="+mn-ea"/>
                <a:ea typeface="+mn-ea"/>
              </a:rPr>
              <a:t>에서 개정이 되면 </a:t>
            </a:r>
            <a:r>
              <a:rPr lang="en-US" altLang="ko-KR" sz="1200" dirty="0" smtClean="0">
                <a:latin typeface="+mn-ea"/>
                <a:ea typeface="+mn-ea"/>
              </a:rPr>
              <a:t>Revision</a:t>
            </a:r>
            <a:r>
              <a:rPr lang="ko-KR" altLang="en-US" sz="1200" smtClean="0">
                <a:latin typeface="+mn-ea"/>
                <a:ea typeface="+mn-ea"/>
              </a:rPr>
              <a:t>이 증가한다 </a:t>
            </a:r>
            <a:r>
              <a:rPr lang="en-US" altLang="ko-KR" sz="1200" dirty="0" smtClean="0">
                <a:latin typeface="+mn-ea"/>
                <a:ea typeface="+mn-ea"/>
              </a:rPr>
              <a:t>(A.2 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 B.1 ~ B.5  C1)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2204864"/>
            <a:ext cx="5372100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순서도: 대체 처리 14"/>
          <p:cNvSpPr/>
          <p:nvPr/>
        </p:nvSpPr>
        <p:spPr>
          <a:xfrm>
            <a:off x="4736976" y="3284984"/>
            <a:ext cx="360040" cy="136815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8" name="꺾인 연결선 17"/>
          <p:cNvCxnSpPr>
            <a:stCxn id="15" idx="3"/>
            <a:endCxn id="21" idx="1"/>
          </p:cNvCxnSpPr>
          <p:nvPr/>
        </p:nvCxnSpPr>
        <p:spPr>
          <a:xfrm flipV="1">
            <a:off x="5097016" y="3965885"/>
            <a:ext cx="1191307" cy="317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대체 처리 20"/>
          <p:cNvSpPr/>
          <p:nvPr/>
        </p:nvSpPr>
        <p:spPr>
          <a:xfrm>
            <a:off x="6288323" y="3281809"/>
            <a:ext cx="360040" cy="136815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2360712" y="2996952"/>
            <a:ext cx="5472608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7294091" y="2549139"/>
            <a:ext cx="1641751" cy="291830"/>
          </a:xfrm>
          <a:prstGeom prst="wedgeRectCallout">
            <a:avLst>
              <a:gd name="adj1" fmla="val -47681"/>
              <a:gd name="adj2" fmla="val 119844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참조 정보 수집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4096120" y="5306388"/>
            <a:ext cx="1641751" cy="291830"/>
          </a:xfrm>
          <a:prstGeom prst="wedgeRectCallout">
            <a:avLst>
              <a:gd name="adj1" fmla="val -1847"/>
              <a:gd name="adj2" fmla="val -291406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구 버전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50" b="1" smtClean="0">
                <a:solidFill>
                  <a:schemeClr val="tx1"/>
                </a:solidFill>
              </a:rPr>
              <a:t>현재 버전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)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5992338" y="5306388"/>
            <a:ext cx="1641751" cy="291830"/>
          </a:xfrm>
          <a:prstGeom prst="wedgeRectCallout">
            <a:avLst>
              <a:gd name="adj1" fmla="val -26214"/>
              <a:gd name="adj2" fmla="val -30446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새 버전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50" b="1" smtClean="0">
                <a:solidFill>
                  <a:schemeClr val="tx1"/>
                </a:solidFill>
              </a:rPr>
              <a:t>변경 될 버전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)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743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상태 설정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(Status)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PDMLink</a:t>
            </a:r>
            <a:r>
              <a:rPr lang="ko-KR" altLang="en-US" sz="1200" smtClean="0">
                <a:latin typeface="+mn-ea"/>
                <a:ea typeface="+mn-ea"/>
              </a:rPr>
              <a:t>에서 상태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smtClean="0">
                <a:latin typeface="+mn-ea"/>
                <a:ea typeface="+mn-ea"/>
              </a:rPr>
              <a:t>설정을 변경할 수 있다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작업중 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200" smtClean="0">
                <a:latin typeface="+mn-ea"/>
                <a:ea typeface="+mn-ea"/>
                <a:sym typeface="Wingdings" panose="05000000000000000000" pitchFamily="2" charset="2"/>
              </a:rPr>
              <a:t>승인됨 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200" smtClean="0">
                <a:latin typeface="+mn-ea"/>
                <a:ea typeface="+mn-ea"/>
                <a:sym typeface="Wingdings" panose="05000000000000000000" pitchFamily="2" charset="2"/>
              </a:rPr>
              <a:t>취소 됨</a:t>
            </a:r>
            <a:r>
              <a:rPr lang="en-US" altLang="ko-KR" sz="1200" dirty="0" smtClean="0">
                <a:latin typeface="+mn-ea"/>
                <a:ea typeface="+mn-ea"/>
                <a:sym typeface="Wingdings" panose="05000000000000000000" pitchFamily="2" charset="2"/>
              </a:rPr>
              <a:t>)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035758"/>
            <a:ext cx="3312368" cy="8316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36576" y="1772816"/>
            <a:ext cx="1440160" cy="2934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+mn-ea"/>
                <a:ea typeface="+mn-ea"/>
              </a:rPr>
              <a:t>라이프 사이클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49044" y="1772816"/>
            <a:ext cx="1440160" cy="2934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+mn-ea"/>
                <a:ea typeface="+mn-ea"/>
              </a:rPr>
              <a:t>버전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89203" y="1772816"/>
            <a:ext cx="1672207" cy="32316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+mn-ea"/>
                <a:ea typeface="+mn-ea"/>
              </a:rPr>
              <a:t>라이프 사이클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49044" y="2272178"/>
            <a:ext cx="1440160" cy="293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latin typeface="+mn-ea"/>
                <a:ea typeface="+mn-ea"/>
              </a:rPr>
              <a:t>A.4</a:t>
            </a:r>
            <a:endParaRPr lang="en-US" altLang="ko-KR" sz="900" dirty="0" smtClean="0">
              <a:latin typeface="+mn-ea"/>
              <a:ea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86897" y="2268612"/>
            <a:ext cx="774415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smtClean="0">
                <a:latin typeface="+mn-ea"/>
                <a:ea typeface="+mn-ea"/>
              </a:rPr>
              <a:t>릴리즈</a:t>
            </a:r>
            <a:r>
              <a:rPr lang="en-US" altLang="ko-KR" sz="1000" b="1" dirty="0" smtClean="0">
                <a:latin typeface="+mn-ea"/>
                <a:ea typeface="+mn-ea"/>
              </a:rPr>
              <a:t> </a:t>
            </a:r>
            <a:r>
              <a:rPr lang="ko-KR" altLang="en-US" sz="1000" b="1" smtClean="0">
                <a:latin typeface="+mn-ea"/>
                <a:ea typeface="+mn-ea"/>
              </a:rPr>
              <a:t>됨</a:t>
            </a:r>
            <a:endParaRPr lang="en-US" altLang="ko-KR" sz="900" dirty="0" smtClean="0">
              <a:latin typeface="+mn-ea"/>
              <a:ea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886996" y="2268612"/>
            <a:ext cx="774415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수정 중</a:t>
            </a:r>
            <a:endParaRPr lang="en-US" altLang="ko-KR" sz="900" dirty="0" smtClean="0">
              <a:latin typeface="+mn-ea"/>
              <a:ea typeface="+mn-ea"/>
            </a:endParaRPr>
          </a:p>
        </p:txBody>
      </p:sp>
      <p:sp>
        <p:nvSpPr>
          <p:cNvPr id="31" name="순서도: 대체 처리 30"/>
          <p:cNvSpPr/>
          <p:nvPr/>
        </p:nvSpPr>
        <p:spPr>
          <a:xfrm>
            <a:off x="845073" y="4156329"/>
            <a:ext cx="2091703" cy="576064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romotion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순서도: 대체 처리 31"/>
          <p:cNvSpPr/>
          <p:nvPr/>
        </p:nvSpPr>
        <p:spPr>
          <a:xfrm>
            <a:off x="3656856" y="3523800"/>
            <a:ext cx="2091703" cy="576064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상태 설정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순서도: 대체 처리 32"/>
          <p:cNvSpPr/>
          <p:nvPr/>
        </p:nvSpPr>
        <p:spPr>
          <a:xfrm>
            <a:off x="3656855" y="4956407"/>
            <a:ext cx="2091703" cy="576064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새 수준 올리기 요청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60740" y="3645024"/>
            <a:ext cx="33361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검토 또는 승인 없이 본인이 직접 상태를 설정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860740" y="5013176"/>
            <a:ext cx="3336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상태를 변경하기 위해 대상 객체를 검토 또는 </a:t>
            </a:r>
            <a:endParaRPr lang="en-US" altLang="ko-KR" sz="1200" dirty="0" smtClean="0">
              <a:solidFill>
                <a:prstClr val="black"/>
              </a:solidFill>
              <a:latin typeface="맑은 고딕"/>
              <a:ea typeface="맑은 고딕"/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승인 단계를 통해서 새로운 상태를 설정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1" idx="3"/>
            <a:endCxn id="32" idx="1"/>
          </p:cNvCxnSpPr>
          <p:nvPr/>
        </p:nvCxnSpPr>
        <p:spPr>
          <a:xfrm flipV="1">
            <a:off x="2936776" y="3811832"/>
            <a:ext cx="720080" cy="632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33" idx="1"/>
          </p:cNvCxnSpPr>
          <p:nvPr/>
        </p:nvCxnSpPr>
        <p:spPr>
          <a:xfrm>
            <a:off x="2936776" y="4444361"/>
            <a:ext cx="720079" cy="80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47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4-3.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상태 설정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(Status)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915090"/>
            <a:ext cx="9217024" cy="468226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1. </a:t>
            </a:r>
            <a:r>
              <a:rPr lang="ko-KR" altLang="en-US" sz="1200" smtClean="0">
                <a:latin typeface="+mn-ea"/>
                <a:ea typeface="+mn-ea"/>
              </a:rPr>
              <a:t>상태 설정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서버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PDMLink</a:t>
            </a:r>
            <a:r>
              <a:rPr lang="ko-KR" altLang="en-US" sz="1200" smtClean="0">
                <a:latin typeface="+mn-ea"/>
                <a:ea typeface="+mn-ea"/>
              </a:rPr>
              <a:t>에서 라이프 사이클 상태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smtClean="0">
                <a:latin typeface="+mn-ea"/>
                <a:ea typeface="+mn-ea"/>
              </a:rPr>
              <a:t>설정을 검토 단계 없이 직접 변경할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54" y="2052786"/>
            <a:ext cx="6924675" cy="44005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752" y="2348880"/>
            <a:ext cx="361950" cy="228600"/>
          </a:xfrm>
          <a:prstGeom prst="rect">
            <a:avLst/>
          </a:prstGeom>
        </p:spPr>
      </p:pic>
      <p:sp>
        <p:nvSpPr>
          <p:cNvPr id="25" name="순서도: 대체 처리 24"/>
          <p:cNvSpPr/>
          <p:nvPr/>
        </p:nvSpPr>
        <p:spPr>
          <a:xfrm>
            <a:off x="3008784" y="5927179"/>
            <a:ext cx="1872208" cy="2381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2720752" y="2348880"/>
            <a:ext cx="361950" cy="2381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1352600" y="2708920"/>
            <a:ext cx="361950" cy="374441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5" name="꺾인 연결선 34"/>
          <p:cNvCxnSpPr>
            <a:stCxn id="27" idx="3"/>
            <a:endCxn id="26" idx="1"/>
          </p:cNvCxnSpPr>
          <p:nvPr/>
        </p:nvCxnSpPr>
        <p:spPr>
          <a:xfrm flipV="1">
            <a:off x="1714550" y="2467943"/>
            <a:ext cx="1006202" cy="211318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6" idx="2"/>
            <a:endCxn id="25" idx="0"/>
          </p:cNvCxnSpPr>
          <p:nvPr/>
        </p:nvCxnSpPr>
        <p:spPr>
          <a:xfrm rot="16200000" flipH="1">
            <a:off x="1753220" y="3735511"/>
            <a:ext cx="3340174" cy="104316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36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상태 설정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(Status)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1. </a:t>
            </a:r>
            <a:r>
              <a:rPr lang="ko-KR" altLang="en-US" sz="1200" smtClean="0">
                <a:latin typeface="+mn-ea"/>
                <a:ea typeface="+mn-ea"/>
              </a:rPr>
              <a:t>상태 설정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공통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3251795"/>
            <a:ext cx="8524875" cy="3057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545" y="2875161"/>
            <a:ext cx="2778559" cy="48183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152800" y="3356992"/>
            <a:ext cx="864096" cy="86409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5601072" y="3356992"/>
            <a:ext cx="288032" cy="79208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3150890" y="2974851"/>
            <a:ext cx="361950" cy="238125"/>
          </a:xfrm>
          <a:prstGeom prst="flowChartAlternateProcess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1352600" y="2708920"/>
            <a:ext cx="1080120" cy="432048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다음 단계로 상태 올리기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22" idx="3"/>
            <a:endCxn id="20" idx="1"/>
          </p:cNvCxnSpPr>
          <p:nvPr/>
        </p:nvCxnSpPr>
        <p:spPr>
          <a:xfrm>
            <a:off x="2432720" y="2924944"/>
            <a:ext cx="718170" cy="1689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대체 처리 27"/>
          <p:cNvSpPr/>
          <p:nvPr/>
        </p:nvSpPr>
        <p:spPr>
          <a:xfrm>
            <a:off x="3582938" y="2974851"/>
            <a:ext cx="361950" cy="238125"/>
          </a:xfrm>
          <a:prstGeom prst="flowChartAlternateProcess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순서도: 대체 처리 28"/>
          <p:cNvSpPr/>
          <p:nvPr/>
        </p:nvSpPr>
        <p:spPr>
          <a:xfrm>
            <a:off x="1928664" y="1965482"/>
            <a:ext cx="1260140" cy="432048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선택 부품에 대해서 재설정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0" name="꺾인 연결선 29"/>
          <p:cNvCxnSpPr>
            <a:stCxn id="29" idx="3"/>
          </p:cNvCxnSpPr>
          <p:nvPr/>
        </p:nvCxnSpPr>
        <p:spPr>
          <a:xfrm>
            <a:off x="3188804" y="2181506"/>
            <a:ext cx="575109" cy="78225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대체 처리 30"/>
          <p:cNvSpPr/>
          <p:nvPr/>
        </p:nvSpPr>
        <p:spPr>
          <a:xfrm>
            <a:off x="4014986" y="2974851"/>
            <a:ext cx="361950" cy="238125"/>
          </a:xfrm>
          <a:prstGeom prst="flowChartAlternateProcess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순서도: 대체 처리 31"/>
          <p:cNvSpPr/>
          <p:nvPr/>
        </p:nvSpPr>
        <p:spPr>
          <a:xfrm>
            <a:off x="3861098" y="1891773"/>
            <a:ext cx="1080120" cy="432048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관련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프로세스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꺾인 연결선 32"/>
          <p:cNvCxnSpPr>
            <a:stCxn id="32" idx="2"/>
            <a:endCxn id="31" idx="0"/>
          </p:cNvCxnSpPr>
          <p:nvPr/>
        </p:nvCxnSpPr>
        <p:spPr>
          <a:xfrm rot="5400000">
            <a:off x="3973045" y="2546738"/>
            <a:ext cx="651030" cy="20519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대체 처리 36"/>
          <p:cNvSpPr/>
          <p:nvPr/>
        </p:nvSpPr>
        <p:spPr>
          <a:xfrm>
            <a:off x="4458816" y="2974851"/>
            <a:ext cx="782216" cy="238125"/>
          </a:xfrm>
          <a:prstGeom prst="flowChartAlternateProcess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5097016" y="1891773"/>
            <a:ext cx="1080120" cy="432048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새 상태를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선택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9" name="꺾인 연결선 38"/>
          <p:cNvCxnSpPr>
            <a:stCxn id="38" idx="2"/>
            <a:endCxn id="37" idx="0"/>
          </p:cNvCxnSpPr>
          <p:nvPr/>
        </p:nvCxnSpPr>
        <p:spPr>
          <a:xfrm rot="5400000">
            <a:off x="4917985" y="2255760"/>
            <a:ext cx="651030" cy="7871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대체 처리 40"/>
          <p:cNvSpPr/>
          <p:nvPr/>
        </p:nvSpPr>
        <p:spPr>
          <a:xfrm>
            <a:off x="5455146" y="2974851"/>
            <a:ext cx="361950" cy="238125"/>
          </a:xfrm>
          <a:prstGeom prst="flowChartAlternateProcess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순서도: 대체 처리 41"/>
          <p:cNvSpPr/>
          <p:nvPr/>
        </p:nvSpPr>
        <p:spPr>
          <a:xfrm>
            <a:off x="6407125" y="2708920"/>
            <a:ext cx="1080120" cy="432048"/>
          </a:xfrm>
          <a:prstGeom prst="flowChartAlternateProcess">
            <a:avLst/>
          </a:prstGeom>
          <a:solidFill>
            <a:srgbClr val="CCFFCC"/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테이블 전체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재설정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43" name="꺾인 연결선 42"/>
          <p:cNvCxnSpPr>
            <a:stCxn id="42" idx="1"/>
            <a:endCxn id="41" idx="3"/>
          </p:cNvCxnSpPr>
          <p:nvPr/>
        </p:nvCxnSpPr>
        <p:spPr>
          <a:xfrm rot="10800000" flipV="1">
            <a:off x="5817097" y="2924944"/>
            <a:ext cx="590029" cy="1689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224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상태 설정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(Status)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1. </a:t>
            </a:r>
            <a:r>
              <a:rPr lang="ko-KR" altLang="en-US" sz="1200" smtClean="0">
                <a:latin typeface="+mn-ea"/>
                <a:ea typeface="+mn-ea"/>
              </a:rPr>
              <a:t>상태 설정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작업 공간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40" y="2132856"/>
            <a:ext cx="5962650" cy="2905125"/>
          </a:xfrm>
          <a:prstGeom prst="rect">
            <a:avLst/>
          </a:prstGeom>
        </p:spPr>
      </p:pic>
      <p:sp>
        <p:nvSpPr>
          <p:cNvPr id="27" name="순서도: 대체 처리 26"/>
          <p:cNvSpPr/>
          <p:nvPr/>
        </p:nvSpPr>
        <p:spPr>
          <a:xfrm>
            <a:off x="2144688" y="3980801"/>
            <a:ext cx="1584176" cy="2381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240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상태 설정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(Status)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2. </a:t>
            </a:r>
            <a:r>
              <a:rPr lang="ko-KR" altLang="en-US" sz="1200" smtClean="0">
                <a:latin typeface="+mn-ea"/>
                <a:ea typeface="+mn-ea"/>
              </a:rPr>
              <a:t>새 수준 올리기 요청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54" y="2052786"/>
            <a:ext cx="6924675" cy="4400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752" y="2348880"/>
            <a:ext cx="361950" cy="228600"/>
          </a:xfrm>
          <a:prstGeom prst="rect">
            <a:avLst/>
          </a:prstGeom>
        </p:spPr>
      </p:pic>
      <p:sp>
        <p:nvSpPr>
          <p:cNvPr id="11" name="순서도: 대체 처리 10"/>
          <p:cNvSpPr/>
          <p:nvPr/>
        </p:nvSpPr>
        <p:spPr>
          <a:xfrm>
            <a:off x="3008784" y="2758827"/>
            <a:ext cx="1872208" cy="2381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2720752" y="2348880"/>
            <a:ext cx="361950" cy="2381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순서도: 대체 처리 12"/>
          <p:cNvSpPr/>
          <p:nvPr/>
        </p:nvSpPr>
        <p:spPr>
          <a:xfrm>
            <a:off x="1352600" y="2708920"/>
            <a:ext cx="361950" cy="374441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3" idx="3"/>
            <a:endCxn id="12" idx="1"/>
          </p:cNvCxnSpPr>
          <p:nvPr/>
        </p:nvCxnSpPr>
        <p:spPr>
          <a:xfrm flipV="1">
            <a:off x="1714550" y="2467943"/>
            <a:ext cx="1006202" cy="211318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2" idx="3"/>
            <a:endCxn id="11" idx="0"/>
          </p:cNvCxnSpPr>
          <p:nvPr/>
        </p:nvCxnSpPr>
        <p:spPr>
          <a:xfrm>
            <a:off x="3082702" y="2467943"/>
            <a:ext cx="862186" cy="29088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518" y="2003149"/>
            <a:ext cx="1933575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순서도: 대체 처리 17"/>
          <p:cNvSpPr/>
          <p:nvPr/>
        </p:nvSpPr>
        <p:spPr>
          <a:xfrm>
            <a:off x="5241031" y="3982963"/>
            <a:ext cx="2014115" cy="2381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9" name="꺾인 연결선 18"/>
          <p:cNvCxnSpPr>
            <a:stCxn id="11" idx="3"/>
            <a:endCxn id="18" idx="1"/>
          </p:cNvCxnSpPr>
          <p:nvPr/>
        </p:nvCxnSpPr>
        <p:spPr>
          <a:xfrm>
            <a:off x="4880992" y="2877890"/>
            <a:ext cx="360039" cy="122413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88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상태 설정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(Status)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2. </a:t>
            </a:r>
            <a:r>
              <a:rPr lang="ko-KR" altLang="en-US" sz="1200" smtClean="0">
                <a:latin typeface="+mn-ea"/>
                <a:ea typeface="+mn-ea"/>
              </a:rPr>
              <a:t>새 수준 올리기 요청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45" y="1687596"/>
            <a:ext cx="751390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0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4-3.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상태 설정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(Status)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2. </a:t>
            </a:r>
            <a:r>
              <a:rPr lang="ko-KR" altLang="en-US" sz="1200" smtClean="0">
                <a:latin typeface="+mn-ea"/>
                <a:ea typeface="+mn-ea"/>
              </a:rPr>
              <a:t>새 수준 올리기 요청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2348880"/>
            <a:ext cx="8839406" cy="3699536"/>
          </a:xfrm>
          <a:prstGeom prst="rect">
            <a:avLst/>
          </a:prstGeom>
        </p:spPr>
      </p:pic>
      <p:sp>
        <p:nvSpPr>
          <p:cNvPr id="21" name="사각형 설명선 20"/>
          <p:cNvSpPr/>
          <p:nvPr/>
        </p:nvSpPr>
        <p:spPr>
          <a:xfrm>
            <a:off x="848544" y="1804734"/>
            <a:ext cx="1440160" cy="507854"/>
          </a:xfrm>
          <a:prstGeom prst="wedgeRectCallout">
            <a:avLst>
              <a:gd name="adj1" fmla="val -53144"/>
              <a:gd name="adj2" fmla="val 24635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수준 올리기를 위한 객체 설정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992560" y="3514572"/>
            <a:ext cx="360040" cy="229069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1856656" y="6048416"/>
            <a:ext cx="1656184" cy="404920"/>
          </a:xfrm>
          <a:prstGeom prst="wedgeRectCallout">
            <a:avLst>
              <a:gd name="adj1" fmla="val -87709"/>
              <a:gd name="adj2" fmla="val -141980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수준 올리기 객체 설정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3252023" y="2420888"/>
            <a:ext cx="1656184" cy="404920"/>
          </a:xfrm>
          <a:prstGeom prst="wedgeRectCallout">
            <a:avLst>
              <a:gd name="adj1" fmla="val -117040"/>
              <a:gd name="adj2" fmla="val 10266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수준 올리기 상태 설정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7223810" y="6048416"/>
            <a:ext cx="1977661" cy="404920"/>
          </a:xfrm>
          <a:prstGeom prst="wedgeRectCallout">
            <a:avLst>
              <a:gd name="adj1" fmla="val 284"/>
              <a:gd name="adj2" fmla="val -11375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추가 정보를 입력할 수 있다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85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4-3.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상태 설정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(Status)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0472" y="1196752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2. </a:t>
            </a:r>
            <a:r>
              <a:rPr lang="ko-KR" altLang="en-US" sz="1200" smtClean="0">
                <a:latin typeface="+mn-ea"/>
                <a:ea typeface="+mn-ea"/>
              </a:rPr>
              <a:t>새 수준 올리기 요청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16" y="1916832"/>
            <a:ext cx="3816424" cy="4643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0" y="1916832"/>
            <a:ext cx="3861319" cy="4646877"/>
          </a:xfrm>
          <a:prstGeom prst="rect">
            <a:avLst/>
          </a:prstGeom>
        </p:spPr>
      </p:pic>
      <p:sp>
        <p:nvSpPr>
          <p:cNvPr id="18" name="순서도: 수행의 시작/종료 17"/>
          <p:cNvSpPr/>
          <p:nvPr/>
        </p:nvSpPr>
        <p:spPr>
          <a:xfrm>
            <a:off x="491878" y="1628800"/>
            <a:ext cx="3308994" cy="3895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Promotion</a:t>
            </a:r>
            <a:r>
              <a:rPr lang="ko-KR" altLang="en-US" sz="1200" b="1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Request Approval Process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9" name="순서도: 수행의 시작/종료 18"/>
          <p:cNvSpPr/>
          <p:nvPr/>
        </p:nvSpPr>
        <p:spPr>
          <a:xfrm>
            <a:off x="4870723" y="1638091"/>
            <a:ext cx="3308994" cy="3895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Promotion</a:t>
            </a:r>
            <a:r>
              <a:rPr lang="ko-KR" altLang="en-US" sz="1200" b="1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Request Review Process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88704" y="3501008"/>
            <a:ext cx="720080" cy="25202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53200" y="3501008"/>
            <a:ext cx="504056" cy="25202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4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4-4.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임무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본인에게 할당된 임무를 확인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033645"/>
            <a:ext cx="8712968" cy="3555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62212" t="28699" r="32669" b="43482"/>
          <a:stretch/>
        </p:blipFill>
        <p:spPr>
          <a:xfrm>
            <a:off x="3836876" y="3023855"/>
            <a:ext cx="1872208" cy="2861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768" y="1630363"/>
            <a:ext cx="2088232" cy="5172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20752" y="2060848"/>
            <a:ext cx="631904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임무 수락</a:t>
            </a:r>
            <a:endParaRPr lang="en-US" altLang="ko-KR" sz="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6816" y="2060848"/>
            <a:ext cx="734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임무 재지정</a:t>
            </a:r>
            <a:endParaRPr lang="en-US" altLang="ko-KR" sz="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44888" y="2060848"/>
            <a:ext cx="6319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임무 거부</a:t>
            </a:r>
            <a:endParaRPr lang="en-US" altLang="ko-KR" sz="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0952" y="2060848"/>
            <a:ext cx="6319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임무 검색</a:t>
            </a:r>
            <a:endParaRPr lang="en-US" altLang="ko-KR" sz="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832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smtClean="0"/>
              <a:t>환경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구성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및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1-6.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체크인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/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체크아웃의 이해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682368"/>
              </p:ext>
            </p:extLst>
          </p:nvPr>
        </p:nvGraphicFramePr>
        <p:xfrm>
          <a:off x="344488" y="1052736"/>
          <a:ext cx="9361041" cy="1459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특징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PDMLink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Pro/INTRALINK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3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개념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Web </a:t>
                      </a:r>
                      <a:r>
                        <a:rPr lang="ko-KR" altLang="en-US" sz="1400" smtClean="0"/>
                        <a:t>베이스로 사용자 프로그램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CS</a:t>
                      </a:r>
                      <a:r>
                        <a:rPr lang="ko-KR" altLang="en-US" sz="1400" smtClean="0"/>
                        <a:t>로 사용자 프로그램을 설치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50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작업 공간 생성 위치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서버와 사용자 </a:t>
                      </a:r>
                      <a:r>
                        <a:rPr lang="en-US" altLang="ko-KR" sz="1400" dirty="0" smtClean="0"/>
                        <a:t>PC</a:t>
                      </a:r>
                      <a:r>
                        <a:rPr lang="ko-KR" altLang="en-US" sz="1400" dirty="0" smtClean="0"/>
                        <a:t>에 </a:t>
                      </a:r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중으로 존재</a:t>
                      </a:r>
                      <a:endParaRPr lang="en-US" altLang="ko-KR" sz="1400" dirty="0" smtClean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(d:\PTC\PDM\Cache)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사용자</a:t>
                      </a:r>
                      <a:r>
                        <a:rPr lang="en-US" altLang="ko-KR" sz="1400" dirty="0" smtClean="0"/>
                        <a:t> PC</a:t>
                      </a:r>
                      <a:r>
                        <a:rPr lang="ko-KR" altLang="en-US" sz="1400" dirty="0" smtClean="0"/>
                        <a:t>에만 존재 </a:t>
                      </a:r>
                      <a:r>
                        <a:rPr lang="en-US" altLang="ko-KR" sz="1400" dirty="0" smtClean="0"/>
                        <a:t>(.</a:t>
                      </a:r>
                      <a:r>
                        <a:rPr lang="en-US" altLang="ko-KR" sz="1400" dirty="0" err="1" smtClean="0"/>
                        <a:t>proi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70882"/>
              </p:ext>
            </p:extLst>
          </p:nvPr>
        </p:nvGraphicFramePr>
        <p:xfrm>
          <a:off x="344489" y="3068960"/>
          <a:ext cx="9361039" cy="36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서버 영역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개인 사용자 영역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PDMLink Server</a:t>
                      </a:r>
                      <a:r>
                        <a:rPr lang="ko-KR" altLang="en-US" sz="1600" smtClean="0"/>
                        <a:t>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작업 공간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Creo Parametric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24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1" dirty="0" smtClean="0"/>
                        <a:t>서버 측</a:t>
                      </a:r>
                      <a:r>
                        <a:rPr lang="en-US" altLang="ko-KR" sz="1600" i="1" dirty="0" smtClean="0"/>
                        <a:t> </a:t>
                      </a:r>
                    </a:p>
                    <a:p>
                      <a:pPr algn="l" latinLnBrk="1"/>
                      <a:r>
                        <a:rPr lang="ko-KR" altLang="en-US" sz="1600" i="1" dirty="0" smtClean="0"/>
                        <a:t>작업 공간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l" latinLnBrk="1"/>
                      <a:r>
                        <a:rPr lang="en-US" altLang="ko-KR" sz="1600" i="1" dirty="0" smtClean="0"/>
                        <a:t>Web Browser</a:t>
                      </a:r>
                      <a:r>
                        <a:rPr lang="ko-KR" altLang="en-US" sz="1600" i="1" dirty="0" smtClean="0"/>
                        <a:t>로만 접근</a:t>
                      </a:r>
                      <a:endParaRPr lang="ko-KR" altLang="en-US" sz="1600" i="1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/>
                        <a:t>Client</a:t>
                      </a:r>
                    </a:p>
                    <a:p>
                      <a:pPr algn="ctr" latinLnBrk="1"/>
                      <a:r>
                        <a:rPr lang="ko-KR" altLang="en-US" sz="1600" i="1" dirty="0" smtClean="0"/>
                        <a:t>작업 공간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endParaRPr lang="en-US" altLang="ko-KR" sz="1600" i="1" dirty="0" smtClean="0"/>
                    </a:p>
                    <a:p>
                      <a:pPr algn="ctr" latinLnBrk="1"/>
                      <a:r>
                        <a:rPr lang="en-US" altLang="ko-KR" sz="1600" i="1" dirty="0" smtClean="0"/>
                        <a:t>Creo </a:t>
                      </a:r>
                      <a:r>
                        <a:rPr lang="ko-KR" altLang="en-US" sz="1600" i="1" dirty="0" smtClean="0"/>
                        <a:t>내장 </a:t>
                      </a:r>
                      <a:r>
                        <a:rPr lang="en-US" altLang="ko-KR" sz="1600" i="1" dirty="0" smtClean="0"/>
                        <a:t>Browser</a:t>
                      </a:r>
                      <a:r>
                        <a:rPr lang="ko-KR" altLang="en-US" sz="1600" i="1" dirty="0" smtClean="0"/>
                        <a:t>로만 접근</a:t>
                      </a:r>
                      <a:endParaRPr lang="en-US" altLang="ko-KR" sz="1600" i="1" dirty="0" smtClean="0"/>
                    </a:p>
                    <a:p>
                      <a:pPr algn="ctr" latinLnBrk="1"/>
                      <a:endParaRPr lang="ko-KR" altLang="en-US" sz="1600" i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Commonspace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Workspace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Creo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4842892" y="3507358"/>
            <a:ext cx="0" cy="2736304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4376936" y="4365104"/>
            <a:ext cx="898004" cy="877740"/>
          </a:xfrm>
          <a:prstGeom prst="ellipse">
            <a:avLst/>
          </a:prstGeom>
          <a:solidFill>
            <a:srgbClr val="DDDDDD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수동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동기화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아래로 구부러진 화살표 13"/>
          <p:cNvSpPr/>
          <p:nvPr/>
        </p:nvSpPr>
        <p:spPr>
          <a:xfrm>
            <a:off x="4376936" y="4338909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아래로 구부러진 화살표 22"/>
          <p:cNvSpPr/>
          <p:nvPr/>
        </p:nvSpPr>
        <p:spPr>
          <a:xfrm rot="11003123">
            <a:off x="4317789" y="4824388"/>
            <a:ext cx="936104" cy="463228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0" y="4077072"/>
            <a:ext cx="3286147" cy="19286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0" y="4076278"/>
            <a:ext cx="2830562" cy="182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14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4-4.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임무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임무의 상세 정보 확인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602376"/>
            <a:ext cx="9217024" cy="4994976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92" y="1772816"/>
            <a:ext cx="4352727" cy="1081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2780928"/>
            <a:ext cx="3695603" cy="33936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848" y="3669274"/>
            <a:ext cx="4712568" cy="2784062"/>
          </a:xfrm>
          <a:prstGeom prst="rect">
            <a:avLst/>
          </a:prstGeom>
        </p:spPr>
      </p:pic>
      <p:sp>
        <p:nvSpPr>
          <p:cNvPr id="10" name="순서도: 대체 처리 9"/>
          <p:cNvSpPr/>
          <p:nvPr/>
        </p:nvSpPr>
        <p:spPr>
          <a:xfrm>
            <a:off x="3008784" y="2546385"/>
            <a:ext cx="4536504" cy="15871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10" idx="0"/>
            <a:endCxn id="3" idx="0"/>
          </p:cNvCxnSpPr>
          <p:nvPr/>
        </p:nvCxnSpPr>
        <p:spPr>
          <a:xfrm rot="16200000" flipH="1" flipV="1">
            <a:off x="3905423" y="1409315"/>
            <a:ext cx="234543" cy="2508682"/>
          </a:xfrm>
          <a:prstGeom prst="bentConnector3">
            <a:avLst>
              <a:gd name="adj1" fmla="val -9746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02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일반 문서 등록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PDMLink</a:t>
            </a:r>
            <a:r>
              <a:rPr lang="ko-KR" altLang="en-US" sz="1200" dirty="0" smtClean="0">
                <a:latin typeface="+mn-ea"/>
                <a:ea typeface="+mn-ea"/>
              </a:rPr>
              <a:t>로 </a:t>
            </a:r>
            <a:r>
              <a:rPr lang="en-US" altLang="ko-KR" sz="1200" dirty="0" smtClean="0">
                <a:latin typeface="+mn-ea"/>
                <a:ea typeface="+mn-ea"/>
              </a:rPr>
              <a:t>MS </a:t>
            </a:r>
            <a:r>
              <a:rPr lang="ko-KR" altLang="en-US" sz="1200" dirty="0" smtClean="0">
                <a:latin typeface="+mn-ea"/>
                <a:ea typeface="+mn-ea"/>
              </a:rPr>
              <a:t>오피스 문서 및 </a:t>
            </a:r>
            <a:r>
              <a:rPr lang="en-US" altLang="ko-KR" sz="1200" dirty="0" smtClean="0">
                <a:latin typeface="+mn-ea"/>
                <a:ea typeface="+mn-ea"/>
              </a:rPr>
              <a:t>AutoCAD </a:t>
            </a:r>
            <a:r>
              <a:rPr lang="ko-KR" altLang="en-US" sz="1200" dirty="0" smtClean="0">
                <a:latin typeface="+mn-ea"/>
                <a:ea typeface="+mn-ea"/>
              </a:rPr>
              <a:t>파일도 버전 관리를 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문서를 저장할 공통 공간의 폴더를 </a:t>
            </a:r>
            <a:r>
              <a:rPr lang="en-US" altLang="ko-KR" sz="1200" dirty="0" smtClean="0">
                <a:latin typeface="+mn-ea"/>
                <a:ea typeface="+mn-ea"/>
              </a:rPr>
              <a:t>Web Browser</a:t>
            </a:r>
            <a:r>
              <a:rPr lang="ko-KR" altLang="en-US" sz="1200" dirty="0" smtClean="0">
                <a:latin typeface="+mn-ea"/>
                <a:ea typeface="+mn-ea"/>
              </a:rPr>
              <a:t>로 찾아 들어가</a:t>
            </a:r>
            <a:r>
              <a:rPr lang="ko-KR" altLang="en-US" sz="1200" dirty="0">
                <a:latin typeface="+mn-ea"/>
                <a:ea typeface="+mn-ea"/>
              </a:rPr>
              <a:t>서</a:t>
            </a:r>
            <a:r>
              <a:rPr lang="ko-KR" altLang="en-US" sz="1200" dirty="0" smtClean="0">
                <a:latin typeface="+mn-ea"/>
                <a:ea typeface="+mn-ea"/>
              </a:rPr>
              <a:t> 직접 체크인한다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915090"/>
            <a:ext cx="9217024" cy="468226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204864"/>
            <a:ext cx="2448272" cy="29553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736" y="4365104"/>
            <a:ext cx="3335065" cy="20268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826" y="2096983"/>
            <a:ext cx="3754406" cy="3254499"/>
          </a:xfrm>
          <a:prstGeom prst="rect">
            <a:avLst/>
          </a:prstGeom>
        </p:spPr>
      </p:pic>
      <p:sp>
        <p:nvSpPr>
          <p:cNvPr id="10" name="순서도: 대체 처리 9"/>
          <p:cNvSpPr/>
          <p:nvPr/>
        </p:nvSpPr>
        <p:spPr>
          <a:xfrm>
            <a:off x="560512" y="3933056"/>
            <a:ext cx="2448272" cy="22668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2396716" y="2938266"/>
            <a:ext cx="1692188" cy="623692"/>
          </a:xfrm>
          <a:prstGeom prst="wedgeRectCallout">
            <a:avLst>
              <a:gd name="adj1" fmla="val -57803"/>
              <a:gd name="adj2" fmla="val 11428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문서를 등록할 해당 공통 작업 공간의 폴더를 찾아서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3944888" y="3621210"/>
            <a:ext cx="1559914" cy="623692"/>
          </a:xfrm>
          <a:prstGeom prst="wedgeRectCallout">
            <a:avLst>
              <a:gd name="adj1" fmla="val -11794"/>
              <a:gd name="adj2" fmla="val 12497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새 문서 아이콘 또는 작업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새로 만들기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새 문서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4160912" y="4714488"/>
            <a:ext cx="1440160" cy="22668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순서도: 대체 처리 14"/>
          <p:cNvSpPr/>
          <p:nvPr/>
        </p:nvSpPr>
        <p:spPr>
          <a:xfrm>
            <a:off x="5889104" y="2852936"/>
            <a:ext cx="936104" cy="26629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순서도: 대체 처리 15"/>
          <p:cNvSpPr/>
          <p:nvPr/>
        </p:nvSpPr>
        <p:spPr>
          <a:xfrm>
            <a:off x="7917070" y="3295660"/>
            <a:ext cx="636330" cy="26629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6537176" y="3981450"/>
            <a:ext cx="1512168" cy="1683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6681192" y="4506456"/>
            <a:ext cx="1368152" cy="21794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6393160" y="2199720"/>
            <a:ext cx="1080120" cy="311846"/>
          </a:xfrm>
          <a:prstGeom prst="wedgeRectCallout">
            <a:avLst>
              <a:gd name="adj1" fmla="val -39284"/>
              <a:gd name="adj2" fmla="val 175370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유형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50" b="1" smtClean="0">
                <a:solidFill>
                  <a:schemeClr val="tx1"/>
                </a:solidFill>
              </a:rPr>
              <a:t>문서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7845062" y="2652341"/>
            <a:ext cx="924362" cy="311846"/>
          </a:xfrm>
          <a:prstGeom prst="wedgeRectCallout">
            <a:avLst>
              <a:gd name="adj1" fmla="val -11462"/>
              <a:gd name="adj2" fmla="val 175370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등록할 문서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8169098" y="3681965"/>
            <a:ext cx="1055371" cy="683139"/>
          </a:xfrm>
          <a:prstGeom prst="wedgeRectCallout">
            <a:avLst>
              <a:gd name="adj1" fmla="val -70304"/>
              <a:gd name="adj2" fmla="val 732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선택한 문서 이름이 자동으로 생성 됨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6393160" y="5323454"/>
            <a:ext cx="1421367" cy="683139"/>
          </a:xfrm>
          <a:prstGeom prst="wedgeRectCallout">
            <a:avLst>
              <a:gd name="adj1" fmla="val -17055"/>
              <a:gd name="adj2" fmla="val -14186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미리 선택한 공통 작업 공간이 선택 됨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50" b="1" smtClean="0">
                <a:solidFill>
                  <a:schemeClr val="tx1"/>
                </a:solidFill>
              </a:rPr>
              <a:t>변경 불가능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8623842" y="4941168"/>
            <a:ext cx="445355" cy="221497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656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20688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4-5.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일반 문서 등록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980728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등록된 문서를 수정하려면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먼저 체크아웃을 하여 개인 컴퓨터에 저장하고 문서를 수정한다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수정된 문서는 다시 체크인 과정을 통해 등록한다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915090"/>
            <a:ext cx="9217024" cy="468226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655"/>
          <a:stretch/>
        </p:blipFill>
        <p:spPr>
          <a:xfrm>
            <a:off x="5169024" y="2924944"/>
            <a:ext cx="2513062" cy="294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86238"/>
          <a:stretch/>
        </p:blipFill>
        <p:spPr>
          <a:xfrm>
            <a:off x="632520" y="2134599"/>
            <a:ext cx="8001000" cy="285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15" y="2924944"/>
            <a:ext cx="4257675" cy="2800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순서도: 대체 처리 9"/>
          <p:cNvSpPr/>
          <p:nvPr/>
        </p:nvSpPr>
        <p:spPr>
          <a:xfrm>
            <a:off x="7689304" y="2202131"/>
            <a:ext cx="352822" cy="15914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7737326" y="2554028"/>
            <a:ext cx="1248122" cy="623692"/>
          </a:xfrm>
          <a:prstGeom prst="wedgeRectCallout">
            <a:avLst>
              <a:gd name="adj1" fmla="val -31923"/>
              <a:gd name="adj2" fmla="val -9036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수정할 문서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정보 보기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3" name="순서도: 대체 처리 12"/>
          <p:cNvSpPr/>
          <p:nvPr/>
        </p:nvSpPr>
        <p:spPr>
          <a:xfrm>
            <a:off x="704528" y="2909812"/>
            <a:ext cx="352822" cy="15914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0" idx="1"/>
            <a:endCxn id="13" idx="0"/>
          </p:cNvCxnSpPr>
          <p:nvPr/>
        </p:nvCxnSpPr>
        <p:spPr>
          <a:xfrm rot="10800000" flipV="1">
            <a:off x="880940" y="2281704"/>
            <a:ext cx="6808365" cy="6281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대체 처리 15"/>
          <p:cNvSpPr/>
          <p:nvPr/>
        </p:nvSpPr>
        <p:spPr>
          <a:xfrm>
            <a:off x="5104234" y="4061940"/>
            <a:ext cx="2633092" cy="15914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8" name="꺾인 연결선 17"/>
          <p:cNvCxnSpPr>
            <a:stCxn id="13" idx="3"/>
            <a:endCxn id="16" idx="1"/>
          </p:cNvCxnSpPr>
          <p:nvPr/>
        </p:nvCxnSpPr>
        <p:spPr>
          <a:xfrm>
            <a:off x="1057350" y="2989386"/>
            <a:ext cx="4046884" cy="11521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106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92696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4-5.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일반 문서 등록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1124744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등록된 문서를 수정하려면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먼저 체크아웃을 하여 개인 컴퓨터에 저장하고 문서를 수정한다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수정된 문서는 다시 체크인 과정을 통해 등록한다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915090"/>
            <a:ext cx="9217024" cy="468226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8699" t="86238" r="6401" b="-26"/>
          <a:stretch/>
        </p:blipFill>
        <p:spPr>
          <a:xfrm>
            <a:off x="560512" y="2134598"/>
            <a:ext cx="4392488" cy="2862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5" y="2924944"/>
            <a:ext cx="4257675" cy="2800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순서도: 대체 처리 9"/>
          <p:cNvSpPr/>
          <p:nvPr/>
        </p:nvSpPr>
        <p:spPr>
          <a:xfrm>
            <a:off x="4520952" y="2202131"/>
            <a:ext cx="352822" cy="15914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순서도: 대체 처리 12"/>
          <p:cNvSpPr/>
          <p:nvPr/>
        </p:nvSpPr>
        <p:spPr>
          <a:xfrm>
            <a:off x="704528" y="2909812"/>
            <a:ext cx="352822" cy="15914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0" idx="1"/>
            <a:endCxn id="13" idx="0"/>
          </p:cNvCxnSpPr>
          <p:nvPr/>
        </p:nvCxnSpPr>
        <p:spPr>
          <a:xfrm rot="10800000" flipV="1">
            <a:off x="880940" y="2281704"/>
            <a:ext cx="3640013" cy="6281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3" idx="3"/>
            <a:endCxn id="16" idx="1"/>
          </p:cNvCxnSpPr>
          <p:nvPr/>
        </p:nvCxnSpPr>
        <p:spPr>
          <a:xfrm>
            <a:off x="1057350" y="2989386"/>
            <a:ext cx="4046884" cy="14401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2463" r="14654" b="53211"/>
          <a:stretch/>
        </p:blipFill>
        <p:spPr>
          <a:xfrm>
            <a:off x="5104234" y="2204863"/>
            <a:ext cx="2585070" cy="1296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순서도: 대체 처리 15"/>
          <p:cNvSpPr/>
          <p:nvPr/>
        </p:nvSpPr>
        <p:spPr>
          <a:xfrm>
            <a:off x="5104234" y="3053828"/>
            <a:ext cx="2633092" cy="15914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016" y="3653767"/>
            <a:ext cx="3897990" cy="2943585"/>
          </a:xfrm>
          <a:prstGeom prst="rect">
            <a:avLst/>
          </a:prstGeom>
        </p:spPr>
      </p:pic>
      <p:sp>
        <p:nvSpPr>
          <p:cNvPr id="19" name="순서도: 대체 처리 18"/>
          <p:cNvSpPr/>
          <p:nvPr/>
        </p:nvSpPr>
        <p:spPr>
          <a:xfrm>
            <a:off x="7329264" y="4509120"/>
            <a:ext cx="560462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7923584" y="2060848"/>
            <a:ext cx="1493912" cy="785241"/>
          </a:xfrm>
          <a:prstGeom prst="wedgeRectCallout">
            <a:avLst>
              <a:gd name="adj1" fmla="val -73896"/>
              <a:gd name="adj2" fmla="val 8984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체크인 할 해당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문서의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정보 보기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좌측 화면에서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체크인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7784347" y="4847481"/>
            <a:ext cx="985077" cy="597744"/>
          </a:xfrm>
          <a:prstGeom prst="wedgeRectCallout">
            <a:avLst>
              <a:gd name="adj1" fmla="val -49668"/>
              <a:gd name="adj2" fmla="val -77547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수정된 문서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찾아서 선택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8121352" y="6237312"/>
            <a:ext cx="432048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02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92696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4-6. BOM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데이터 추출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1124744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등록된 어셈블리의 상세 정보의 구조에서 </a:t>
            </a:r>
            <a:r>
              <a:rPr lang="en-US" altLang="ko-KR" sz="1200" dirty="0" smtClean="0">
                <a:latin typeface="+mn-ea"/>
                <a:ea typeface="+mn-ea"/>
              </a:rPr>
              <a:t>BOM </a:t>
            </a:r>
            <a:r>
              <a:rPr lang="ko-KR" altLang="en-US" sz="1200" smtClean="0">
                <a:latin typeface="+mn-ea"/>
                <a:ea typeface="+mn-ea"/>
              </a:rPr>
              <a:t>구조를 확인할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BOM </a:t>
            </a:r>
            <a:r>
              <a:rPr lang="ko-KR" altLang="en-US" sz="1200" smtClean="0">
                <a:latin typeface="+mn-ea"/>
                <a:ea typeface="+mn-ea"/>
              </a:rPr>
              <a:t>구조를 개별적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또는 병합해서 표시할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915090"/>
            <a:ext cx="9217024" cy="468226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19" y="2149599"/>
            <a:ext cx="3876675" cy="2981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2149599"/>
            <a:ext cx="4010025" cy="3971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9161" t="42547" r="49485" b="15770"/>
          <a:stretch/>
        </p:blipFill>
        <p:spPr>
          <a:xfrm>
            <a:off x="3080792" y="3212976"/>
            <a:ext cx="1296144" cy="15841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꺾인 연결선 11"/>
          <p:cNvCxnSpPr>
            <a:stCxn id="13" idx="3"/>
            <a:endCxn id="4" idx="1"/>
          </p:cNvCxnSpPr>
          <p:nvPr/>
        </p:nvCxnSpPr>
        <p:spPr>
          <a:xfrm>
            <a:off x="1048966" y="2312876"/>
            <a:ext cx="2031826" cy="169218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대체 처리 12"/>
          <p:cNvSpPr/>
          <p:nvPr/>
        </p:nvSpPr>
        <p:spPr>
          <a:xfrm>
            <a:off x="488504" y="2204864"/>
            <a:ext cx="560462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순서도: 대체 처리 15"/>
          <p:cNvSpPr/>
          <p:nvPr/>
        </p:nvSpPr>
        <p:spPr>
          <a:xfrm>
            <a:off x="3024386" y="3212976"/>
            <a:ext cx="1352550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5249812" y="4437112"/>
            <a:ext cx="3375595" cy="43204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7761312" y="5383857"/>
            <a:ext cx="1152128" cy="349399"/>
          </a:xfrm>
          <a:prstGeom prst="wedgeRectCallout">
            <a:avLst>
              <a:gd name="adj1" fmla="val -38094"/>
              <a:gd name="adj2" fmla="val -219305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</a:rPr>
              <a:t>사용 병합 결과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3778721" y="6060156"/>
            <a:ext cx="1152128" cy="349399"/>
          </a:xfrm>
          <a:prstGeom prst="wedgeRectCallout">
            <a:avLst>
              <a:gd name="adj1" fmla="val -67856"/>
              <a:gd name="adj2" fmla="val -284732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사용 분리 결과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46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92696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4-6. BOM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데이터 추출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1124744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등록된 어셈블리의 상세 정보의 구조에서 </a:t>
            </a:r>
            <a:r>
              <a:rPr lang="en-US" altLang="ko-KR" sz="1200" dirty="0" smtClean="0">
                <a:latin typeface="+mn-ea"/>
                <a:ea typeface="+mn-ea"/>
              </a:rPr>
              <a:t>BOM </a:t>
            </a:r>
            <a:r>
              <a:rPr lang="ko-KR" altLang="en-US" sz="1200" smtClean="0">
                <a:latin typeface="+mn-ea"/>
                <a:ea typeface="+mn-ea"/>
              </a:rPr>
              <a:t>구조를 확인할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BOM </a:t>
            </a:r>
            <a:r>
              <a:rPr lang="ko-KR" altLang="en-US" sz="1200" smtClean="0">
                <a:latin typeface="+mn-ea"/>
                <a:ea typeface="+mn-ea"/>
              </a:rPr>
              <a:t>구조를 개별적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또는 병합해서 표시할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915090"/>
            <a:ext cx="9217024" cy="468226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65976"/>
          <a:stretch/>
        </p:blipFill>
        <p:spPr>
          <a:xfrm>
            <a:off x="560512" y="1988840"/>
            <a:ext cx="4010025" cy="13514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24821" b="47255"/>
          <a:stretch/>
        </p:blipFill>
        <p:spPr>
          <a:xfrm>
            <a:off x="560513" y="3356992"/>
            <a:ext cx="2664295" cy="648072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12" idx="3"/>
            <a:endCxn id="2" idx="0"/>
          </p:cNvCxnSpPr>
          <p:nvPr/>
        </p:nvCxnSpPr>
        <p:spPr>
          <a:xfrm flipV="1">
            <a:off x="1712640" y="2924944"/>
            <a:ext cx="1656383" cy="19261"/>
          </a:xfrm>
          <a:prstGeom prst="bentConnector4">
            <a:avLst>
              <a:gd name="adj1" fmla="val 32605"/>
              <a:gd name="adj2" fmla="val 174763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/>
          <p:cNvSpPr/>
          <p:nvPr/>
        </p:nvSpPr>
        <p:spPr>
          <a:xfrm>
            <a:off x="1152178" y="2836193"/>
            <a:ext cx="560462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2" y="4406988"/>
            <a:ext cx="3600400" cy="21492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0" y="2924944"/>
            <a:ext cx="11525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순서도: 대체 처리 13"/>
          <p:cNvSpPr/>
          <p:nvPr/>
        </p:nvSpPr>
        <p:spPr>
          <a:xfrm>
            <a:off x="1784648" y="3789040"/>
            <a:ext cx="216024" cy="216024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꺾인 연결선 14"/>
          <p:cNvCxnSpPr>
            <a:stCxn id="26" idx="0"/>
            <a:endCxn id="14" idx="0"/>
          </p:cNvCxnSpPr>
          <p:nvPr/>
        </p:nvCxnSpPr>
        <p:spPr>
          <a:xfrm rot="16200000" flipV="1">
            <a:off x="2448528" y="3233173"/>
            <a:ext cx="366259" cy="1477993"/>
          </a:xfrm>
          <a:prstGeom prst="bentConnector3">
            <a:avLst>
              <a:gd name="adj1" fmla="val 16241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4" idx="3"/>
            <a:endCxn id="5" idx="0"/>
          </p:cNvCxnSpPr>
          <p:nvPr/>
        </p:nvCxnSpPr>
        <p:spPr>
          <a:xfrm>
            <a:off x="2000672" y="3897052"/>
            <a:ext cx="360040" cy="50993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0912" y="4401318"/>
            <a:ext cx="2520280" cy="20924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168" y="4390999"/>
            <a:ext cx="3027995" cy="2102774"/>
          </a:xfrm>
          <a:prstGeom prst="rect">
            <a:avLst/>
          </a:prstGeom>
        </p:spPr>
      </p:pic>
      <p:sp>
        <p:nvSpPr>
          <p:cNvPr id="26" name="순서도: 대체 처리 25"/>
          <p:cNvSpPr/>
          <p:nvPr/>
        </p:nvSpPr>
        <p:spPr>
          <a:xfrm>
            <a:off x="2648743" y="4155299"/>
            <a:ext cx="1443819" cy="23569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359" y="2037470"/>
            <a:ext cx="3952875" cy="2114550"/>
          </a:xfrm>
          <a:prstGeom prst="rect">
            <a:avLst/>
          </a:prstGeom>
        </p:spPr>
      </p:pic>
      <p:sp>
        <p:nvSpPr>
          <p:cNvPr id="30" name="순서도: 대체 처리 29"/>
          <p:cNvSpPr/>
          <p:nvPr/>
        </p:nvSpPr>
        <p:spPr>
          <a:xfrm>
            <a:off x="4880992" y="3610973"/>
            <a:ext cx="4104456" cy="28607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7868927" y="2204865"/>
            <a:ext cx="1152128" cy="574588"/>
          </a:xfrm>
          <a:prstGeom prst="wedgeRectCallout">
            <a:avLst>
              <a:gd name="adj1" fmla="val -93485"/>
              <a:gd name="adj2" fmla="val 200851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BOM </a:t>
            </a:r>
            <a:r>
              <a:rPr lang="ko-KR" altLang="en-US" sz="1050" b="1" smtClean="0">
                <a:solidFill>
                  <a:schemeClr val="tx1"/>
                </a:solidFill>
              </a:rPr>
              <a:t>열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smtClean="0">
                <a:solidFill>
                  <a:schemeClr val="tx1"/>
                </a:solidFill>
              </a:rPr>
              <a:t>표시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항목 설정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4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92696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4-6. BOM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데이터 추출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1124744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등록된 어셈블리의 상세 정보의 구조에서 </a:t>
            </a:r>
            <a:r>
              <a:rPr lang="en-US" altLang="ko-KR" sz="1200" dirty="0" smtClean="0">
                <a:latin typeface="+mn-ea"/>
                <a:ea typeface="+mn-ea"/>
              </a:rPr>
              <a:t>BOM </a:t>
            </a:r>
            <a:r>
              <a:rPr lang="ko-KR" altLang="en-US" sz="1200" smtClean="0">
                <a:latin typeface="+mn-ea"/>
                <a:ea typeface="+mn-ea"/>
              </a:rPr>
              <a:t>구조를 확인할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BOM </a:t>
            </a:r>
            <a:r>
              <a:rPr lang="ko-KR" altLang="en-US" sz="1200" smtClean="0">
                <a:latin typeface="+mn-ea"/>
                <a:ea typeface="+mn-ea"/>
              </a:rPr>
              <a:t>구조를 개별적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또는 병합해서 표시할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915090"/>
            <a:ext cx="9217024" cy="468226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188" y="1988840"/>
            <a:ext cx="4975076" cy="999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445" t="7012" r="1441"/>
          <a:stretch/>
        </p:blipFill>
        <p:spPr>
          <a:xfrm>
            <a:off x="4261495" y="3040385"/>
            <a:ext cx="1205855" cy="469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76" y="3574053"/>
            <a:ext cx="4043735" cy="29321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008" y="3574828"/>
            <a:ext cx="3560217" cy="2950516"/>
          </a:xfrm>
          <a:prstGeom prst="rect">
            <a:avLst/>
          </a:prstGeom>
        </p:spPr>
      </p:pic>
      <p:cxnSp>
        <p:nvCxnSpPr>
          <p:cNvPr id="12" name="꺾인 연결선 11"/>
          <p:cNvCxnSpPr>
            <a:endCxn id="3" idx="0"/>
          </p:cNvCxnSpPr>
          <p:nvPr/>
        </p:nvCxnSpPr>
        <p:spPr>
          <a:xfrm rot="10800000" flipV="1">
            <a:off x="4864423" y="2780927"/>
            <a:ext cx="1520006" cy="25945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대체 처리 12"/>
          <p:cNvSpPr/>
          <p:nvPr/>
        </p:nvSpPr>
        <p:spPr>
          <a:xfrm>
            <a:off x="6384429" y="2568458"/>
            <a:ext cx="368771" cy="41958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4261495" y="3060055"/>
            <a:ext cx="1205855" cy="19279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4232920" y="3308209"/>
            <a:ext cx="1205855" cy="19279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20" idx="1"/>
            <a:endCxn id="4" idx="0"/>
          </p:cNvCxnSpPr>
          <p:nvPr/>
        </p:nvCxnSpPr>
        <p:spPr>
          <a:xfrm rot="10800000" flipV="1">
            <a:off x="2648745" y="3156455"/>
            <a:ext cx="1612751" cy="41759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1" idx="3"/>
            <a:endCxn id="5" idx="0"/>
          </p:cNvCxnSpPr>
          <p:nvPr/>
        </p:nvCxnSpPr>
        <p:spPr>
          <a:xfrm>
            <a:off x="5438775" y="3404609"/>
            <a:ext cx="1366342" cy="17021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778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49"/>
          <p:cNvSpPr>
            <a:spLocks noGrp="1"/>
          </p:cNvSpPr>
          <p:nvPr>
            <p:ph type="title"/>
          </p:nvPr>
        </p:nvSpPr>
        <p:spPr>
          <a:xfrm>
            <a:off x="200472" y="129785"/>
            <a:ext cx="4896544" cy="3497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/>
              <a:t>서버에 저장하기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00472" y="692696"/>
            <a:ext cx="9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4-6. BOM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데이터 추출</a:t>
            </a:r>
            <a:endParaRPr lang="ko-KR" altLang="en-US" sz="16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0472" y="1124744"/>
            <a:ext cx="9505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472" y="1196752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등록된 어셈블리의 상세 정보의 구조에서 </a:t>
            </a:r>
            <a:r>
              <a:rPr lang="en-US" altLang="ko-KR" sz="1200" dirty="0" smtClean="0">
                <a:latin typeface="+mn-ea"/>
                <a:ea typeface="+mn-ea"/>
              </a:rPr>
              <a:t>BOM </a:t>
            </a:r>
            <a:r>
              <a:rPr lang="ko-KR" altLang="en-US" sz="1200" smtClean="0">
                <a:latin typeface="+mn-ea"/>
                <a:ea typeface="+mn-ea"/>
              </a:rPr>
              <a:t>구조를 확인할 수 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BOM </a:t>
            </a:r>
            <a:r>
              <a:rPr lang="ko-KR" altLang="en-US" sz="1200" smtClean="0">
                <a:latin typeface="+mn-ea"/>
                <a:ea typeface="+mn-ea"/>
              </a:rPr>
              <a:t>구조를 개별적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또는 병합해서 표시할 수 있다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915090"/>
            <a:ext cx="9217024" cy="4682262"/>
          </a:xfrm>
          <a:prstGeom prst="rect">
            <a:avLst/>
          </a:prstGeom>
          <a:solidFill>
            <a:schemeClr val="bg1"/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7" y="2060848"/>
            <a:ext cx="6192688" cy="26333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85" y="3212976"/>
            <a:ext cx="1828800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순서도: 대체 처리 22"/>
          <p:cNvSpPr/>
          <p:nvPr/>
        </p:nvSpPr>
        <p:spPr>
          <a:xfrm>
            <a:off x="5889104" y="2780928"/>
            <a:ext cx="432048" cy="41958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4780385" y="4581128"/>
            <a:ext cx="1828800" cy="288032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160" y="4869160"/>
            <a:ext cx="3057525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사각형 설명선 26"/>
          <p:cNvSpPr/>
          <p:nvPr/>
        </p:nvSpPr>
        <p:spPr>
          <a:xfrm>
            <a:off x="4376936" y="5626930"/>
            <a:ext cx="1368152" cy="682390"/>
          </a:xfrm>
          <a:prstGeom prst="wedgeRectCallout">
            <a:avLst>
              <a:gd name="adj1" fmla="val 101145"/>
              <a:gd name="adj2" fmla="val 23569"/>
            </a:avLst>
          </a:prstGeom>
          <a:solidFill>
            <a:srgbClr val="CCFFCC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사용 병합 결과를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엑셀로 내보낸 결과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6292551" y="5949280"/>
            <a:ext cx="3158134" cy="3600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50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" val="Bost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5_Office 테마">
  <a:themeElements>
    <a:clrScheme name="Template 색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005BD3"/>
      </a:accent1>
      <a:accent2>
        <a:srgbClr val="B8CFFF"/>
      </a:accent2>
      <a:accent3>
        <a:srgbClr val="8CB1FE"/>
      </a:accent3>
      <a:accent4>
        <a:srgbClr val="666666"/>
      </a:accent4>
      <a:accent5>
        <a:srgbClr val="CC0000"/>
      </a:accent5>
      <a:accent6>
        <a:srgbClr val="0000FF"/>
      </a:accent6>
      <a:hlink>
        <a:srgbClr val="17BBFD"/>
      </a:hlink>
      <a:folHlink>
        <a:srgbClr val="FF79C2"/>
      </a:folHlink>
    </a:clrScheme>
    <a:fontScheme name="맑은 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DDDD"/>
        </a:solidFill>
        <a:ln>
          <a:prstDash val="sysDash"/>
        </a:ln>
      </a:spPr>
      <a:bodyPr rtlCol="0" anchor="ctr"/>
      <a:lstStyle>
        <a:defPPr algn="ctr">
          <a:defRPr sz="14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4_Office 테마">
  <a:themeElements>
    <a:clrScheme name="Template 색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005BD3"/>
      </a:accent1>
      <a:accent2>
        <a:srgbClr val="B8CFFF"/>
      </a:accent2>
      <a:accent3>
        <a:srgbClr val="8CB1FE"/>
      </a:accent3>
      <a:accent4>
        <a:srgbClr val="666666"/>
      </a:accent4>
      <a:accent5>
        <a:srgbClr val="CC0000"/>
      </a:accent5>
      <a:accent6>
        <a:srgbClr val="0000FF"/>
      </a:accent6>
      <a:hlink>
        <a:srgbClr val="17BBFD"/>
      </a:hlink>
      <a:folHlink>
        <a:srgbClr val="FF79C2"/>
      </a:folHlink>
    </a:clrScheme>
    <a:fontScheme name="맑은 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107277</TotalTime>
  <Words>5685</Words>
  <Application>Microsoft Office PowerPoint</Application>
  <PresentationFormat>A4 용지(210x297mm)</PresentationFormat>
  <Paragraphs>1177</Paragraphs>
  <Slides>97</Slides>
  <Notes>97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97</vt:i4>
      </vt:variant>
    </vt:vector>
  </HeadingPairs>
  <TitlesOfParts>
    <vt:vector size="104" baseType="lpstr">
      <vt:lpstr>HY견고딕</vt:lpstr>
      <vt:lpstr>굴림</vt:lpstr>
      <vt:lpstr>맑은 고딕</vt:lpstr>
      <vt:lpstr>Arial</vt:lpstr>
      <vt:lpstr>Wingdings</vt:lpstr>
      <vt:lpstr>15_Office 테마</vt:lpstr>
      <vt:lpstr>4_Office 테마</vt:lpstr>
      <vt:lpstr>Workgroup Manager 사용 매뉴얼</vt:lpstr>
      <vt:lpstr>0. 목차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1. 환경 구성 및 UI</vt:lpstr>
      <vt:lpstr>0. 목차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2. 작업 시작하기</vt:lpstr>
      <vt:lpstr>0. 목차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3. 작업 공간에서 작업하기</vt:lpstr>
      <vt:lpstr>0. 목차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  <vt:lpstr>4. 서버에 저장하기</vt:lpstr>
    </vt:vector>
  </TitlesOfParts>
  <Company>효성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NHS</dc:creator>
  <cp:lastModifiedBy>Windows 사용자</cp:lastModifiedBy>
  <cp:revision>2597</cp:revision>
  <cp:lastPrinted>2019-10-24T09:06:28Z</cp:lastPrinted>
  <dcterms:created xsi:type="dcterms:W3CDTF">2001-11-14T06:09:14Z</dcterms:created>
  <dcterms:modified xsi:type="dcterms:W3CDTF">2020-04-03T05:47:51Z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umberOfSlides">
    <vt:i4>1</vt:i4>
  </property>
  <property fmtid="{D5CDD505-2E9C-101B-9397-08002B2CF9AE}" pid="3" name="RevisionCount">
    <vt:i4>157</vt:i4>
  </property>
  <property fmtid="{D5CDD505-2E9C-101B-9397-08002B2CF9AE}" pid="4" name="IBA|MAT">
    <vt:lpwstr/>
  </property>
  <property fmtid="{D5CDD505-2E9C-101B-9397-08002B2CF9AE}" pid="5" name="IBA|BEARING">
    <vt:lpwstr/>
  </property>
  <property fmtid="{D5CDD505-2E9C-101B-9397-08002B2CF9AE}" pid="6" name="IBA|GEAR_TYPE">
    <vt:lpwstr/>
  </property>
  <property fmtid="{D5CDD505-2E9C-101B-9397-08002B2CF9AE}" pid="7" name="IBA|QTY_NET">
    <vt:lpwstr>0</vt:lpwstr>
  </property>
  <property fmtid="{D5CDD505-2E9C-101B-9397-08002B2CF9AE}" pid="8" name="IBA|WIDTH">
    <vt:lpwstr/>
  </property>
  <property fmtid="{D5CDD505-2E9C-101B-9397-08002B2CF9AE}" pid="9" name="IBA|TITLE">
    <vt:lpwstr/>
  </property>
  <property fmtid="{D5CDD505-2E9C-101B-9397-08002B2CF9AE}" pid="10" name="IBA|INNER_DIA">
    <vt:lpwstr/>
  </property>
  <property fmtid="{D5CDD505-2E9C-101B-9397-08002B2CF9AE}" pid="11" name="Document number">
    <vt:lpwstr>0000001561</vt:lpwstr>
  </property>
  <property fmtid="{D5CDD505-2E9C-101B-9397-08002B2CF9AE}" pid="12" name="IBA|LV">
    <vt:lpwstr/>
  </property>
  <property fmtid="{D5CDD505-2E9C-101B-9397-08002B2CF9AE}" pid="13" name="IBA|SHAPE_TYPE">
    <vt:lpwstr/>
  </property>
  <property fmtid="{D5CDD505-2E9C-101B-9397-08002B2CF9AE}" pid="14" name="Context Creator">
    <vt:lpwstr>곽재훈</vt:lpwstr>
  </property>
  <property fmtid="{D5CDD505-2E9C-101B-9397-08002B2CF9AE}" pid="15" name="IBA|CHANGE">
    <vt:lpwstr/>
  </property>
  <property fmtid="{D5CDD505-2E9C-101B-9397-08002B2CF9AE}" pid="16" name="RevisionInfo">
    <vt:lpwstr>A</vt:lpwstr>
  </property>
  <property fmtid="{D5CDD505-2E9C-101B-9397-08002B2CF9AE}" pid="17" name="IBA|NUM_TEETH">
    <vt:lpwstr/>
  </property>
  <property fmtid="{D5CDD505-2E9C-101B-9397-08002B2CF9AE}" pid="18" name="IBA|DESCRIPTION">
    <vt:lpwstr/>
  </property>
  <property fmtid="{D5CDD505-2E9C-101B-9397-08002B2CF9AE}" pid="19" name="IBA|PART_NAME">
    <vt:lpwstr/>
  </property>
  <property fmtid="{D5CDD505-2E9C-101B-9397-08002B2CF9AE}" pid="20" name="IBA|PROVIDER">
    <vt:lpwstr/>
  </property>
  <property fmtid="{D5CDD505-2E9C-101B-9397-08002B2CF9AE}" pid="21" name="IBA|SMT_THICKNESS">
    <vt:lpwstr/>
  </property>
  <property fmtid="{D5CDD505-2E9C-101B-9397-08002B2CF9AE}" pid="22" name="IBA|PIV_TO_BE_PUBLISHED">
    <vt:lpwstr>예</vt:lpwstr>
  </property>
  <property fmtid="{D5CDD505-2E9C-101B-9397-08002B2CF9AE}" pid="23" name="IBA|PROVIDE">
    <vt:lpwstr/>
  </property>
  <property fmtid="{D5CDD505-2E9C-101B-9397-08002B2CF9AE}" pid="24" name="Context Create Timestamp">
    <vt:lpwstr>2019-03-04 오후 1:13:57</vt:lpwstr>
  </property>
  <property fmtid="{D5CDD505-2E9C-101B-9397-08002B2CF9AE}" pid="25" name="IBA|GHOST">
    <vt:lpwstr/>
  </property>
  <property fmtid="{D5CDD505-2E9C-101B-9397-08002B2CF9AE}" pid="26" name="Type">
    <vt:lpwstr>참조 문서</vt:lpwstr>
  </property>
  <property fmtid="{D5CDD505-2E9C-101B-9397-08002B2CF9AE}" pid="27" name="wtname">
    <vt:lpwstr>26_BOM_RnB_Plan_V2</vt:lpwstr>
  </property>
  <property fmtid="{D5CDD505-2E9C-101B-9397-08002B2CF9AE}" pid="28" name="IBA|MODULE">
    <vt:lpwstr/>
  </property>
  <property fmtid="{D5CDD505-2E9C-101B-9397-08002B2CF9AE}" pid="29" name="organization">
    <vt:lpwstr>nhpdmorg</vt:lpwstr>
  </property>
  <property fmtid="{D5CDD505-2E9C-101B-9397-08002B2CF9AE}" pid="30" name="IBA|DWG_NO">
    <vt:lpwstr/>
  </property>
  <property fmtid="{D5CDD505-2E9C-101B-9397-08002B2CF9AE}" pid="31" name="IBA|APPLY">
    <vt:lpwstr/>
  </property>
  <property fmtid="{D5CDD505-2E9C-101B-9397-08002B2CF9AE}" pid="32" name="IBA|SURFACE">
    <vt:lpwstr/>
  </property>
  <property fmtid="{D5CDD505-2E9C-101B-9397-08002B2CF9AE}" pid="33" name="IBA|PR_ANGLE">
    <vt:lpwstr/>
  </property>
  <property fmtid="{D5CDD505-2E9C-101B-9397-08002B2CF9AE}" pid="34" name="IBA|SPEC">
    <vt:lpwstr/>
  </property>
  <property fmtid="{D5CDD505-2E9C-101B-9397-08002B2CF9AE}" pid="35" name="IBA|DR_ID_TYPE">
    <vt:lpwstr/>
  </property>
  <property fmtid="{D5CDD505-2E9C-101B-9397-08002B2CF9AE}" pid="36" name="obid">
    <vt:lpwstr>VR:wt.doc.WTDocument:377777069:943577111-1464834923863-693683179-51-5-30-150@nhpdm.hyosung.com</vt:lpwstr>
  </property>
  <property fmtid="{D5CDD505-2E9C-101B-9397-08002B2CF9AE}" pid="37" name="iterationObid">
    <vt:lpwstr>OR:wt.doc.WTDocument:378629700</vt:lpwstr>
  </property>
  <property fmtid="{D5CDD505-2E9C-101B-9397-08002B2CF9AE}" pid="38" name="versionInfo">
    <vt:lpwstr>A.3</vt:lpwstr>
  </property>
  <property fmtid="{D5CDD505-2E9C-101B-9397-08002B2CF9AE}" pid="39" name="IBA|FAM">
    <vt:lpwstr/>
  </property>
  <property fmtid="{D5CDD505-2E9C-101B-9397-08002B2CF9AE}" pid="40" name="Context Last Modified Timestamp">
    <vt:lpwstr>2019-03-04 오후 1:14:05</vt:lpwstr>
  </property>
  <property fmtid="{D5CDD505-2E9C-101B-9397-08002B2CF9AE}" pid="41" name="IBA|PART_NO">
    <vt:lpwstr/>
  </property>
  <property fmtid="{D5CDD505-2E9C-101B-9397-08002B2CF9AE}" pid="42" name="IBA|DESIGNER">
    <vt:lpwstr/>
  </property>
  <property fmtid="{D5CDD505-2E9C-101B-9397-08002B2CF9AE}" pid="43" name="IBA|DRIVE_TYPE">
    <vt:lpwstr/>
  </property>
  <property fmtid="{D5CDD505-2E9C-101B-9397-08002B2CF9AE}" pid="44" name="lifeCycleState">
    <vt:lpwstr>설계 중</vt:lpwstr>
  </property>
  <property fmtid="{D5CDD505-2E9C-101B-9397-08002B2CF9AE}" pid="45" name="IBA|CHECKER">
    <vt:lpwstr/>
  </property>
  <property fmtid="{D5CDD505-2E9C-101B-9397-08002B2CF9AE}" pid="46" name="IBA|DESIGN_BY">
    <vt:lpwstr/>
  </property>
  <property fmtid="{D5CDD505-2E9C-101B-9397-08002B2CF9AE}" pid="47" name="IBA|T">
    <vt:lpwstr>0.0000000000000</vt:lpwstr>
  </property>
  <property fmtid="{D5CDD505-2E9C-101B-9397-08002B2CF9AE}" pid="48" name="IBA|APPROVER">
    <vt:lpwstr/>
  </property>
  <property fmtid="{D5CDD505-2E9C-101B-9397-08002B2CF9AE}" pid="49" name="Context Number">
    <vt:lpwstr/>
  </property>
  <property fmtid="{D5CDD505-2E9C-101B-9397-08002B2CF9AE}" pid="50" name="Context Template">
    <vt:lpwstr>일반 제품</vt:lpwstr>
  </property>
  <property fmtid="{D5CDD505-2E9C-101B-9397-08002B2CF9AE}" pid="51" name="context">
    <vt:lpwstr>기술자료</vt:lpwstr>
  </property>
  <property fmtid="{D5CDD505-2E9C-101B-9397-08002B2CF9AE}" pid="52" name="URL">
    <vt:lpwstr>http://nhpdm.hyosung.com/Windchill/servlet/WindchillGW/wt.fv.master.StandardMasterService/doDirectDownload/26_BOM_RnB_Plan_V2.pptx?folderId=371962305&amp;ft=FF&amp;userid=330285862&amp;adId=378642886&amp;fileName=0000000033f061&amp;refsize=235728&amp;mime=application/vnd.openxml</vt:lpwstr>
  </property>
</Properties>
</file>